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61" r:id="rId2"/>
    <p:sldId id="287" r:id="rId3"/>
    <p:sldId id="305" r:id="rId4"/>
    <p:sldId id="306" r:id="rId5"/>
    <p:sldId id="307" r:id="rId6"/>
    <p:sldId id="314" r:id="rId7"/>
    <p:sldId id="294" r:id="rId8"/>
    <p:sldId id="295" r:id="rId9"/>
    <p:sldId id="292" r:id="rId10"/>
    <p:sldId id="298" r:id="rId11"/>
    <p:sldId id="299" r:id="rId12"/>
    <p:sldId id="300" r:id="rId13"/>
    <p:sldId id="288" r:id="rId14"/>
    <p:sldId id="289" r:id="rId15"/>
    <p:sldId id="291" r:id="rId16"/>
    <p:sldId id="301" r:id="rId17"/>
    <p:sldId id="302" r:id="rId18"/>
    <p:sldId id="309" r:id="rId19"/>
    <p:sldId id="310" r:id="rId20"/>
    <p:sldId id="312" r:id="rId21"/>
    <p:sldId id="313" r:id="rId22"/>
    <p:sldId id="311" r:id="rId23"/>
    <p:sldId id="303" r:id="rId24"/>
    <p:sldId id="296" r:id="rId25"/>
    <p:sldId id="315" r:id="rId26"/>
    <p:sldId id="316" r:id="rId27"/>
    <p:sldId id="318" r:id="rId28"/>
    <p:sldId id="319" r:id="rId29"/>
    <p:sldId id="320" r:id="rId30"/>
    <p:sldId id="323" r:id="rId31"/>
    <p:sldId id="322" r:id="rId32"/>
    <p:sldId id="325" r:id="rId33"/>
    <p:sldId id="324" r:id="rId34"/>
    <p:sldId id="321" r:id="rId35"/>
    <p:sldId id="304" r:id="rId36"/>
    <p:sldId id="297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68" y="40"/>
      </p:cViewPr>
      <p:guideLst>
        <p:guide orient="horz" pos="2157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slide" Target="slides/slide28.xml"  /><Relationship Id="rId3" Type="http://schemas.openxmlformats.org/officeDocument/2006/relationships/slide" Target="slides/slide2.xml"  /><Relationship Id="rId30" Type="http://schemas.openxmlformats.org/officeDocument/2006/relationships/slide" Target="slides/slide29.xml"  /><Relationship Id="rId31" Type="http://schemas.openxmlformats.org/officeDocument/2006/relationships/slide" Target="slides/slide30.xml"  /><Relationship Id="rId32" Type="http://schemas.openxmlformats.org/officeDocument/2006/relationships/slide" Target="slides/slide31.xml"  /><Relationship Id="rId33" Type="http://schemas.openxmlformats.org/officeDocument/2006/relationships/slide" Target="slides/slide32.xml"  /><Relationship Id="rId34" Type="http://schemas.openxmlformats.org/officeDocument/2006/relationships/slide" Target="slides/slide33.xml"  /><Relationship Id="rId35" Type="http://schemas.openxmlformats.org/officeDocument/2006/relationships/slide" Target="slides/slide34.xml"  /><Relationship Id="rId36" Type="http://schemas.openxmlformats.org/officeDocument/2006/relationships/slide" Target="slides/slide35.xml"  /><Relationship Id="rId37" Type="http://schemas.openxmlformats.org/officeDocument/2006/relationships/slide" Target="slides/slide36.xml"  /><Relationship Id="rId38" Type="http://schemas.openxmlformats.org/officeDocument/2006/relationships/presProps" Target="presProps.xml"  /><Relationship Id="rId39" Type="http://schemas.openxmlformats.org/officeDocument/2006/relationships/viewProps" Target="viewProps.xml"  /><Relationship Id="rId4" Type="http://schemas.openxmlformats.org/officeDocument/2006/relationships/slide" Target="slides/slide3.xml"  /><Relationship Id="rId40" Type="http://schemas.openxmlformats.org/officeDocument/2006/relationships/theme" Target="theme/theme1.xml"  /><Relationship Id="rId41" Type="http://schemas.openxmlformats.org/officeDocument/2006/relationships/tableStyles" Target="tableStyles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CED640-2A2B-41E2-AB1A-2A9B21BAA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60FCBB-74D1-4934-9315-C0912B5EFF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086D18-69A0-4C48-9766-3290BD816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925D46-2DEA-4024-A500-D07DE777F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28ADEB-B9D1-4B13-B548-13FFCB4C8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059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1D265-AA87-4FC5-9A56-12446F395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42CDF6-EC77-4FE2-B43F-6B7DDE3A3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3130CE-5363-48CB-A340-0F0493EC6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633B3F-F69B-4A0F-B85F-5EEC5C2E6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12582E-10D0-4F57-B41B-7BC86F51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641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B77D58-5D45-4986-9735-A8BCF75895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DCE1AA-D2E3-4F6E-807B-1BC99D2FDD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CCB4F6-10F4-4A43-9EDD-10822AEBD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F8C7BF-F87C-4DD4-A764-DA24BBDD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09CD3B-5C66-464D-9770-FC83699EA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61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B2C1A-03F4-4194-B2FF-52CEE01D9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F7A8CC-C4C9-41DF-9E73-115DA82FB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D683D0-42B0-45C1-8E15-D648E076C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6AB831-851A-4453-B5AE-4BD708A4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0560B2-CCC8-42CC-9754-69F08BBA3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917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F80FF-C6A2-494D-B2B5-DCED81A4C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1B49E0-2ED4-4ED6-9525-651A00DD6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670E02-DBEA-4EAA-A963-09D5CD651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AA1F08-AC83-4710-87FC-BA2845918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86418F-E4E5-4E49-8867-86DD936FF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081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095B1-6867-4341-BB7A-B1192E10D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2FCF58-073E-4332-A193-A5C728DCB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912EDE3-5F22-459C-B14E-0E9E4D947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B47649-78BE-48C3-9619-1393EC25C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63AF48-1D8D-43CE-B4EF-EA283C34C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CE8652-6E13-462A-BA65-CE492BB78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211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C0A6B-6C98-49D9-A1C8-B1C3AE70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2181C6-4AD0-4DF9-AFA1-3ECD807D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47CC88-A24C-42F5-BAB7-8668B1596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3E3DD69-B51F-44CB-8A7F-9C916C9D35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493277A-5D98-4489-903E-F54234DD7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5922D4-5778-464C-9D4B-53441E81D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8B2B1A9-4C55-4C24-96B8-CDA690065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89758BE-1158-45B0-888E-FBF36F80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097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CDACC5-7103-41D4-928B-EA6EEA408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AA7162-D5F1-4233-B44B-2A519568F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A707E3F-284F-40F6-9E4A-F11A61BE6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AD266D2-4B7E-4B5C-BBF0-36CF7A95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517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9AF4FE7-090A-4B5B-BCB1-309C8B80A7D7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B7F7AA4-209D-4689-AA02-D04B4EDEF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85722C-8A72-448E-8B83-EF7C5AF93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24A6E7-8728-4C8A-82A6-A6C3CA900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34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CFCA1F-DBEC-4F64-A69D-D69080070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91CC70-5093-42C4-8978-1F2D73632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786617-699B-488F-8721-F3B668462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4FC728-03B7-400E-B1AE-2A5B4D18F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97A1CA-2B06-47D1-87BB-6FA3AB170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FA3FAE-923B-44C6-A3D4-934B76B46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205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C06F8E-3219-4BC9-AC48-C3DC6CFC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304C55E-16F2-4CAF-9384-FC1D4F080F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AD510D-2B1E-4164-AED3-22DE5492ED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7433D4-FB86-4AFF-B6A8-F8E3F1BEB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BCFB19-C751-424E-B3D4-EEB9597C4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8B9F28-5458-46D5-A25A-B0BBEAA7D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92438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AB1C4B-3767-46EA-A3DE-A1B389DE7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696137-0F59-4406-87C1-C506DAFF0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8FC2BC-E05F-4E79-B480-7DC4C5E52C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BC401-CFCF-4CBF-8250-0F6535AAC3D8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E4EED-EEA6-4898-9A84-042E4F271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5F8E61-8F4C-46F9-B605-3C0D16F5F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C2C63-1FBC-4D45-BF40-DC9315A44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814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16.png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Relationship Id="rId4" Type="http://schemas.openxmlformats.org/officeDocument/2006/relationships/image" Target="../media/image10.png"  /><Relationship Id="rId5" Type="http://schemas.openxmlformats.org/officeDocument/2006/relationships/image" Target="../media/image11.png"  /><Relationship Id="rId6" Type="http://schemas.openxmlformats.org/officeDocument/2006/relationships/image" Target="../media/image12.png"  /><Relationship Id="rId7" Type="http://schemas.openxmlformats.org/officeDocument/2006/relationships/image" Target="../media/image13.png"  /><Relationship Id="rId8" Type="http://schemas.openxmlformats.org/officeDocument/2006/relationships/image" Target="../media/image14.png"  /><Relationship Id="rId9" Type="http://schemas.openxmlformats.org/officeDocument/2006/relationships/image" Target="../media/image15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8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0.png"  /><Relationship Id="rId3" Type="http://schemas.openxmlformats.org/officeDocument/2006/relationships/image" Target="../media/image21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2.png"  /><Relationship Id="rId3" Type="http://schemas.openxmlformats.org/officeDocument/2006/relationships/image" Target="../media/image23.png"  /><Relationship Id="rId4" Type="http://schemas.openxmlformats.org/officeDocument/2006/relationships/image" Target="../media/image24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5.jpe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6.jpe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7.pn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8.png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9.png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3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0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1333500" y="5130800"/>
            <a:ext cx="10858500" cy="0"/>
          </a:xfrm>
          <a:prstGeom prst="line">
            <a:avLst/>
          </a:prstGeom>
          <a:ln w="254000">
            <a:solidFill>
              <a:srgbClr val="0187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333496" y="1248008"/>
            <a:ext cx="8111494" cy="14266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8800" b="1">
                <a:solidFill>
                  <a:srgbClr val="0187FB"/>
                </a:solidFill>
              </a:rPr>
              <a:t>프로젝트 제안서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1333500" y="2720706"/>
            <a:ext cx="7632080" cy="1461191"/>
            <a:chOff x="1333500" y="3023567"/>
            <a:chExt cx="7632080" cy="1461191"/>
          </a:xfrm>
        </p:grpSpPr>
        <p:sp>
          <p:nvSpPr>
            <p:cNvPr id="18" name="직사각형 17"/>
            <p:cNvSpPr/>
            <p:nvPr/>
          </p:nvSpPr>
          <p:spPr>
            <a:xfrm>
              <a:off x="1333500" y="3023567"/>
              <a:ext cx="7632080" cy="146119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00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565865" y="3090473"/>
              <a:ext cx="3973875" cy="75378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400" b="1" spc="-300" dirty="0">
                  <a:solidFill>
                    <a:schemeClr val="bg1"/>
                  </a:solidFill>
                </a:rPr>
                <a:t>영화 예매 사이트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6858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8C4ADD-9F8B-6BE8-14F2-3EDAA8A86605}"/>
              </a:ext>
            </a:extLst>
          </p:cNvPr>
          <p:cNvGrpSpPr/>
          <p:nvPr/>
        </p:nvGrpSpPr>
        <p:grpSpPr>
          <a:xfrm>
            <a:off x="0" y="0"/>
            <a:ext cx="2560748" cy="921834"/>
            <a:chOff x="0" y="0"/>
            <a:chExt cx="2560748" cy="921834"/>
          </a:xfrm>
        </p:grpSpPr>
        <p:sp>
          <p:nvSpPr>
            <p:cNvPr id="3" name="직각 삼각형 2">
              <a:extLst>
                <a:ext uri="{FF2B5EF4-FFF2-40B4-BE49-F238E27FC236}">
                  <a16:creationId xmlns:a16="http://schemas.microsoft.com/office/drawing/2014/main" id="{85A21D72-5122-69F8-885F-EBEF176455EE}"/>
                </a:ext>
              </a:extLst>
            </p:cNvPr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D7AC7450-0177-A99A-0C96-363273EA4281}"/>
                </a:ext>
              </a:extLst>
            </p:cNvPr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A9F0BDCA-790B-EC91-4465-79C0DCEA5477}"/>
                </a:ext>
              </a:extLst>
            </p:cNvPr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 dirty="0"/>
                <a:t>Part 2</a:t>
              </a:r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F029E840-1AB2-09FC-2651-5DCFBE35BDC3}"/>
                </a:ext>
              </a:extLst>
            </p:cNvPr>
            <p:cNvSpPr txBox="1"/>
            <p:nvPr/>
          </p:nvSpPr>
          <p:spPr>
            <a:xfrm>
              <a:off x="1040780" y="121618"/>
              <a:ext cx="1519968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 dirty="0"/>
                <a:t>팀 소개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57B605F-1882-9EF7-E603-B1797032AC27}"/>
              </a:ext>
            </a:extLst>
          </p:cNvPr>
          <p:cNvGrpSpPr/>
          <p:nvPr/>
        </p:nvGrpSpPr>
        <p:grpSpPr>
          <a:xfrm>
            <a:off x="939179" y="1071396"/>
            <a:ext cx="3750749" cy="476096"/>
            <a:chOff x="939179" y="1071396"/>
            <a:chExt cx="3750749" cy="476096"/>
          </a:xfrm>
        </p:grpSpPr>
        <p:cxnSp>
          <p:nvCxnSpPr>
            <p:cNvPr id="8" name="직선 연결선 20">
              <a:extLst>
                <a:ext uri="{FF2B5EF4-FFF2-40B4-BE49-F238E27FC236}">
                  <a16:creationId xmlns:a16="http://schemas.microsoft.com/office/drawing/2014/main" id="{D8FBD508-6A23-4F1F-509D-4F18CCD6E593}"/>
                </a:ext>
              </a:extLst>
            </p:cNvPr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85D62152-8375-F408-C4BD-42D583507A1C}"/>
                </a:ext>
              </a:extLst>
            </p:cNvPr>
            <p:cNvSpPr txBox="1"/>
            <p:nvPr/>
          </p:nvSpPr>
          <p:spPr>
            <a:xfrm>
              <a:off x="939179" y="1071396"/>
              <a:ext cx="18523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 dirty="0"/>
                <a:t>2   </a:t>
              </a:r>
              <a:r>
                <a:rPr lang="ko-KR" altLang="en-US" sz="2200" spc="-300" dirty="0"/>
                <a:t>팀원   역할</a:t>
              </a:r>
            </a:p>
          </p:txBody>
        </p:sp>
      </p:grpSp>
      <p:sp>
        <p:nvSpPr>
          <p:cNvPr id="18" name="순서도: 대체 처리 17">
            <a:extLst>
              <a:ext uri="{FF2B5EF4-FFF2-40B4-BE49-F238E27FC236}">
                <a16:creationId xmlns:a16="http://schemas.microsoft.com/office/drawing/2014/main" id="{F842AF6F-4AC9-371A-AA7D-E8B27D96DE1E}"/>
              </a:ext>
            </a:extLst>
          </p:cNvPr>
          <p:cNvSpPr/>
          <p:nvPr/>
        </p:nvSpPr>
        <p:spPr>
          <a:xfrm>
            <a:off x="1797987" y="2835911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심근우</a:t>
            </a:r>
          </a:p>
        </p:txBody>
      </p:sp>
      <p:sp>
        <p:nvSpPr>
          <p:cNvPr id="19" name="순서도: 대체 처리 18"/>
          <p:cNvSpPr/>
          <p:nvPr/>
        </p:nvSpPr>
        <p:spPr>
          <a:xfrm>
            <a:off x="5238568" y="2368019"/>
            <a:ext cx="4875080" cy="1452856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풀 스택 개발</a:t>
            </a:r>
            <a:endParaRPr lang="ko-KR" altLang="en-US">
              <a:solidFill>
                <a:schemeClr val="tx1"/>
              </a:solidFill>
              <a:latin typeface="D2Coding"/>
              <a:ea typeface="D2Coding"/>
            </a:endParaRPr>
          </a:p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영화 목록 페이지 담당</a:t>
            </a:r>
            <a:endParaRPr lang="ko-KR" altLang="en-US">
              <a:solidFill>
                <a:schemeClr val="tx1"/>
              </a:solidFill>
              <a:latin typeface="D2Coding"/>
              <a:ea typeface="D2Coding"/>
            </a:endParaRPr>
          </a:p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영화 상세 페이지 담당</a:t>
            </a:r>
            <a:endParaRPr lang="en-US" altLang="ko-KR">
              <a:solidFill>
                <a:schemeClr val="tx1"/>
              </a:solidFill>
              <a:latin typeface="D2Coding"/>
              <a:ea typeface="D2Coding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A4F9E51-EEDE-C4A0-1618-8D7316A9A235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3430843" y="3094447"/>
            <a:ext cx="180772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순서도: 대체 처리 23">
            <a:extLst>
              <a:ext uri="{FF2B5EF4-FFF2-40B4-BE49-F238E27FC236}">
                <a16:creationId xmlns:a16="http://schemas.microsoft.com/office/drawing/2014/main" id="{8CCDC0BF-D34E-BEDF-6BDB-0090BE0D174B}"/>
              </a:ext>
            </a:extLst>
          </p:cNvPr>
          <p:cNvSpPr/>
          <p:nvPr/>
        </p:nvSpPr>
        <p:spPr>
          <a:xfrm>
            <a:off x="1797987" y="4801640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오태훈</a:t>
            </a:r>
          </a:p>
        </p:txBody>
      </p:sp>
      <p:sp>
        <p:nvSpPr>
          <p:cNvPr id="25" name="순서도: 대체 처리 24">
            <a:extLst>
              <a:ext uri="{FF2B5EF4-FFF2-40B4-BE49-F238E27FC236}">
                <a16:creationId xmlns:a16="http://schemas.microsoft.com/office/drawing/2014/main" id="{80E62DEA-5E4C-336B-9787-D6E1776DDCC1}"/>
              </a:ext>
            </a:extLst>
          </p:cNvPr>
          <p:cNvSpPr/>
          <p:nvPr/>
        </p:nvSpPr>
        <p:spPr>
          <a:xfrm>
            <a:off x="5238568" y="4333748"/>
            <a:ext cx="4875080" cy="1452856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풀 스택 개발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Header, Footer </a:t>
            </a: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담당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마이 페이지 담당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극장 정보 페이지 담당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5CAC773-4F26-8D60-D2E8-8AF478379B78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>
            <a:off x="3430843" y="5060176"/>
            <a:ext cx="180772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425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8C4ADD-9F8B-6BE8-14F2-3EDAA8A86605}"/>
              </a:ext>
            </a:extLst>
          </p:cNvPr>
          <p:cNvGrpSpPr/>
          <p:nvPr/>
        </p:nvGrpSpPr>
        <p:grpSpPr>
          <a:xfrm>
            <a:off x="0" y="0"/>
            <a:ext cx="2560748" cy="921834"/>
            <a:chOff x="0" y="0"/>
            <a:chExt cx="2560748" cy="921834"/>
          </a:xfrm>
        </p:grpSpPr>
        <p:sp>
          <p:nvSpPr>
            <p:cNvPr id="3" name="직각 삼각형 2">
              <a:extLst>
                <a:ext uri="{FF2B5EF4-FFF2-40B4-BE49-F238E27FC236}">
                  <a16:creationId xmlns:a16="http://schemas.microsoft.com/office/drawing/2014/main" id="{85A21D72-5122-69F8-885F-EBEF176455EE}"/>
                </a:ext>
              </a:extLst>
            </p:cNvPr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D7AC7450-0177-A99A-0C96-363273EA4281}"/>
                </a:ext>
              </a:extLst>
            </p:cNvPr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A9F0BDCA-790B-EC91-4465-79C0DCEA5477}"/>
                </a:ext>
              </a:extLst>
            </p:cNvPr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 dirty="0"/>
                <a:t>Part 2</a:t>
              </a:r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F029E840-1AB2-09FC-2651-5DCFBE35BDC3}"/>
                </a:ext>
              </a:extLst>
            </p:cNvPr>
            <p:cNvSpPr txBox="1"/>
            <p:nvPr/>
          </p:nvSpPr>
          <p:spPr>
            <a:xfrm>
              <a:off x="1040780" y="121618"/>
              <a:ext cx="1519968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 dirty="0"/>
                <a:t>팀 소개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57B605F-1882-9EF7-E603-B1797032AC27}"/>
              </a:ext>
            </a:extLst>
          </p:cNvPr>
          <p:cNvGrpSpPr/>
          <p:nvPr/>
        </p:nvGrpSpPr>
        <p:grpSpPr>
          <a:xfrm>
            <a:off x="939179" y="1071396"/>
            <a:ext cx="3750749" cy="476096"/>
            <a:chOff x="939179" y="1071396"/>
            <a:chExt cx="3750749" cy="476096"/>
          </a:xfrm>
        </p:grpSpPr>
        <p:cxnSp>
          <p:nvCxnSpPr>
            <p:cNvPr id="8" name="직선 연결선 20">
              <a:extLst>
                <a:ext uri="{FF2B5EF4-FFF2-40B4-BE49-F238E27FC236}">
                  <a16:creationId xmlns:a16="http://schemas.microsoft.com/office/drawing/2014/main" id="{D8FBD508-6A23-4F1F-509D-4F18CCD6E593}"/>
                </a:ext>
              </a:extLst>
            </p:cNvPr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85D62152-8375-F408-C4BD-42D583507A1C}"/>
                </a:ext>
              </a:extLst>
            </p:cNvPr>
            <p:cNvSpPr txBox="1"/>
            <p:nvPr/>
          </p:nvSpPr>
          <p:spPr>
            <a:xfrm>
              <a:off x="939179" y="1071396"/>
              <a:ext cx="18523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 dirty="0"/>
                <a:t>2   </a:t>
              </a:r>
              <a:r>
                <a:rPr lang="ko-KR" altLang="en-US" sz="2200" spc="-300" dirty="0"/>
                <a:t>팀원   역할</a:t>
              </a:r>
            </a:p>
          </p:txBody>
        </p:sp>
      </p:grpSp>
      <p:sp>
        <p:nvSpPr>
          <p:cNvPr id="18" name="순서도: 대체 처리 17">
            <a:extLst>
              <a:ext uri="{FF2B5EF4-FFF2-40B4-BE49-F238E27FC236}">
                <a16:creationId xmlns:a16="http://schemas.microsoft.com/office/drawing/2014/main" id="{F842AF6F-4AC9-371A-AA7D-E8B27D96DE1E}"/>
              </a:ext>
            </a:extLst>
          </p:cNvPr>
          <p:cNvSpPr/>
          <p:nvPr/>
        </p:nvSpPr>
        <p:spPr>
          <a:xfrm>
            <a:off x="1797984" y="2729134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김용환</a:t>
            </a:r>
          </a:p>
        </p:txBody>
      </p:sp>
      <p:sp>
        <p:nvSpPr>
          <p:cNvPr id="19" name="순서도: 대체 처리 18"/>
          <p:cNvSpPr/>
          <p:nvPr/>
        </p:nvSpPr>
        <p:spPr>
          <a:xfrm>
            <a:off x="5238565" y="2368019"/>
            <a:ext cx="4875080" cy="1239302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풀 스택 개발</a:t>
            </a:r>
            <a:endParaRPr lang="ko-KR" altLang="en-US">
              <a:solidFill>
                <a:schemeClr val="tx1"/>
              </a:solidFill>
              <a:latin typeface="D2Coding"/>
              <a:ea typeface="D2Coding"/>
            </a:endParaRPr>
          </a:p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영화 예매 페이지 담당</a:t>
            </a:r>
            <a:endParaRPr lang="en-US" altLang="ko-KR">
              <a:solidFill>
                <a:schemeClr val="tx1"/>
              </a:solidFill>
              <a:latin typeface="D2Coding"/>
              <a:ea typeface="D2Coding"/>
            </a:endParaRPr>
          </a:p>
        </p:txBody>
      </p:sp>
      <p:cxnSp>
        <p:nvCxnSpPr>
          <p:cNvPr id="21" name="직선 연결선 20"/>
          <p:cNvCxnSpPr>
            <a:stCxn id="18" idx="3"/>
            <a:endCxn id="19" idx="1"/>
          </p:cNvCxnSpPr>
          <p:nvPr/>
        </p:nvCxnSpPr>
        <p:spPr>
          <a:xfrm>
            <a:off x="3430840" y="2987670"/>
            <a:ext cx="180772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순서도: 대체 처리 23">
            <a:extLst>
              <a:ext uri="{FF2B5EF4-FFF2-40B4-BE49-F238E27FC236}">
                <a16:creationId xmlns:a16="http://schemas.microsoft.com/office/drawing/2014/main" id="{8CCDC0BF-D34E-BEDF-6BDB-0090BE0D174B}"/>
              </a:ext>
            </a:extLst>
          </p:cNvPr>
          <p:cNvSpPr/>
          <p:nvPr/>
        </p:nvSpPr>
        <p:spPr>
          <a:xfrm>
            <a:off x="1797984" y="4801640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서준병</a:t>
            </a:r>
          </a:p>
        </p:txBody>
      </p:sp>
      <p:sp>
        <p:nvSpPr>
          <p:cNvPr id="25" name="순서도: 대체 처리 24"/>
          <p:cNvSpPr/>
          <p:nvPr/>
        </p:nvSpPr>
        <p:spPr>
          <a:xfrm>
            <a:off x="5238565" y="4333748"/>
            <a:ext cx="4875080" cy="1452856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풀 스택 개발</a:t>
            </a:r>
            <a:endParaRPr lang="ko-KR" altLang="en-US">
              <a:solidFill>
                <a:schemeClr val="tx1"/>
              </a:solidFill>
              <a:latin typeface="D2Coding"/>
              <a:ea typeface="D2Coding"/>
            </a:endParaRPr>
          </a:p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메인 홈 페이지 담당</a:t>
            </a:r>
            <a:endParaRPr lang="ko-KR" altLang="en-US">
              <a:solidFill>
                <a:schemeClr val="tx1"/>
              </a:solidFill>
              <a:latin typeface="D2Coding"/>
              <a:ea typeface="D2Coding"/>
            </a:endParaRPr>
          </a:p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로그인 페이지 담당</a:t>
            </a:r>
            <a:endParaRPr lang="ko-KR" altLang="en-US">
              <a:solidFill>
                <a:schemeClr val="tx1"/>
              </a:solidFill>
              <a:latin typeface="D2Coding"/>
              <a:ea typeface="D2Coding"/>
            </a:endParaRPr>
          </a:p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회원 가입 페이지 담당</a:t>
            </a:r>
            <a:endParaRPr lang="ko-KR" altLang="en-US">
              <a:solidFill>
                <a:schemeClr val="tx1"/>
              </a:solidFill>
              <a:latin typeface="D2Coding"/>
              <a:ea typeface="D2Coding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5CAC773-4F26-8D60-D2E8-8AF478379B78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>
            <a:off x="3430840" y="5060176"/>
            <a:ext cx="180772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050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8C4ADD-9F8B-6BE8-14F2-3EDAA8A86605}"/>
              </a:ext>
            </a:extLst>
          </p:cNvPr>
          <p:cNvGrpSpPr/>
          <p:nvPr/>
        </p:nvGrpSpPr>
        <p:grpSpPr>
          <a:xfrm>
            <a:off x="0" y="0"/>
            <a:ext cx="2560748" cy="921834"/>
            <a:chOff x="0" y="0"/>
            <a:chExt cx="2560748" cy="921834"/>
          </a:xfrm>
        </p:grpSpPr>
        <p:sp>
          <p:nvSpPr>
            <p:cNvPr id="3" name="직각 삼각형 2">
              <a:extLst>
                <a:ext uri="{FF2B5EF4-FFF2-40B4-BE49-F238E27FC236}">
                  <a16:creationId xmlns:a16="http://schemas.microsoft.com/office/drawing/2014/main" id="{85A21D72-5122-69F8-885F-EBEF176455EE}"/>
                </a:ext>
              </a:extLst>
            </p:cNvPr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D7AC7450-0177-A99A-0C96-363273EA4281}"/>
                </a:ext>
              </a:extLst>
            </p:cNvPr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A9F0BDCA-790B-EC91-4465-79C0DCEA5477}"/>
                </a:ext>
              </a:extLst>
            </p:cNvPr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 dirty="0"/>
                <a:t>Part 2</a:t>
              </a:r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F029E840-1AB2-09FC-2651-5DCFBE35BDC3}"/>
                </a:ext>
              </a:extLst>
            </p:cNvPr>
            <p:cNvSpPr txBox="1"/>
            <p:nvPr/>
          </p:nvSpPr>
          <p:spPr>
            <a:xfrm>
              <a:off x="1040780" y="121618"/>
              <a:ext cx="1519968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 dirty="0"/>
                <a:t>팀 소개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57B605F-1882-9EF7-E603-B1797032AC27}"/>
              </a:ext>
            </a:extLst>
          </p:cNvPr>
          <p:cNvGrpSpPr/>
          <p:nvPr/>
        </p:nvGrpSpPr>
        <p:grpSpPr>
          <a:xfrm>
            <a:off x="939179" y="1071396"/>
            <a:ext cx="3750749" cy="476096"/>
            <a:chOff x="939179" y="1071396"/>
            <a:chExt cx="3750749" cy="476096"/>
          </a:xfrm>
        </p:grpSpPr>
        <p:cxnSp>
          <p:nvCxnSpPr>
            <p:cNvPr id="8" name="직선 연결선 20">
              <a:extLst>
                <a:ext uri="{FF2B5EF4-FFF2-40B4-BE49-F238E27FC236}">
                  <a16:creationId xmlns:a16="http://schemas.microsoft.com/office/drawing/2014/main" id="{D8FBD508-6A23-4F1F-509D-4F18CCD6E593}"/>
                </a:ext>
              </a:extLst>
            </p:cNvPr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85D62152-8375-F408-C4BD-42D583507A1C}"/>
                </a:ext>
              </a:extLst>
            </p:cNvPr>
            <p:cNvSpPr txBox="1"/>
            <p:nvPr/>
          </p:nvSpPr>
          <p:spPr>
            <a:xfrm>
              <a:off x="939179" y="1071396"/>
              <a:ext cx="18523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 dirty="0"/>
                <a:t>2   </a:t>
              </a:r>
              <a:r>
                <a:rPr lang="ko-KR" altLang="en-US" sz="2200" spc="-300" dirty="0"/>
                <a:t>팀원   역할</a:t>
              </a:r>
            </a:p>
          </p:txBody>
        </p:sp>
      </p:grpSp>
      <p:sp>
        <p:nvSpPr>
          <p:cNvPr id="18" name="순서도: 대체 처리 17">
            <a:extLst>
              <a:ext uri="{FF2B5EF4-FFF2-40B4-BE49-F238E27FC236}">
                <a16:creationId xmlns:a16="http://schemas.microsoft.com/office/drawing/2014/main" id="{F842AF6F-4AC9-371A-AA7D-E8B27D96DE1E}"/>
              </a:ext>
            </a:extLst>
          </p:cNvPr>
          <p:cNvSpPr/>
          <p:nvPr/>
        </p:nvSpPr>
        <p:spPr>
          <a:xfrm>
            <a:off x="1797984" y="2729134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이준민</a:t>
            </a:r>
          </a:p>
        </p:txBody>
      </p:sp>
      <p:sp>
        <p:nvSpPr>
          <p:cNvPr id="19" name="순서도: 대체 처리 18">
            <a:extLst>
              <a:ext uri="{FF2B5EF4-FFF2-40B4-BE49-F238E27FC236}">
                <a16:creationId xmlns:a16="http://schemas.microsoft.com/office/drawing/2014/main" id="{C07391CB-F125-33B9-740A-8EAB0DD13DEC}"/>
              </a:ext>
            </a:extLst>
          </p:cNvPr>
          <p:cNvSpPr/>
          <p:nvPr/>
        </p:nvSpPr>
        <p:spPr>
          <a:xfrm>
            <a:off x="5238565" y="2368019"/>
            <a:ext cx="4875080" cy="1239302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풀 스택 개발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결제 페이지 담당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관리자 페이지 담당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A4F9E51-EEDE-C4A0-1618-8D7316A9A235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3430840" y="2987670"/>
            <a:ext cx="180772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54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7" name="직각 삼각형 6"/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7922" y="2853813"/>
            <a:ext cx="1414718" cy="5732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Part 3 </a:t>
            </a:r>
            <a:endParaRPr lang="en-US" altLang="ko-KR" sz="320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5485" y="3429000"/>
            <a:ext cx="2706274" cy="75614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400" b="1">
                <a:solidFill>
                  <a:schemeClr val="bg1"/>
                </a:solidFill>
              </a:rPr>
              <a:t>개발  구성</a:t>
            </a:r>
            <a:endParaRPr lang="ko-KR" altLang="en-US" sz="4400" b="1">
              <a:solidFill>
                <a:schemeClr val="bg1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E9487C9-665D-6B76-1AC8-D2D6721A1A82}"/>
              </a:ext>
            </a:extLst>
          </p:cNvPr>
          <p:cNvGrpSpPr/>
          <p:nvPr/>
        </p:nvGrpSpPr>
        <p:grpSpPr>
          <a:xfrm>
            <a:off x="0" y="0"/>
            <a:ext cx="4808158" cy="921834"/>
            <a:chOff x="0" y="0"/>
            <a:chExt cx="4808158" cy="921834"/>
          </a:xfrm>
        </p:grpSpPr>
        <p:sp>
          <p:nvSpPr>
            <p:cNvPr id="21" name="직각 삼각형 20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22" name="직각 삼각형 21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23" name="TextBox 5"/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3</a:t>
              </a:r>
            </a:p>
          </p:txBody>
        </p:sp>
        <p:sp>
          <p:nvSpPr>
            <p:cNvPr id="24" name="TextBox 6"/>
            <p:cNvSpPr txBox="1"/>
            <p:nvPr/>
          </p:nvSpPr>
          <p:spPr>
            <a:xfrm>
              <a:off x="1040780" y="121618"/>
              <a:ext cx="3767378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 dirty="0"/>
                <a:t>프로젝트  개발 구성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0B310FA-7844-20DD-EC7D-D3C8C247E7A6}"/>
              </a:ext>
            </a:extLst>
          </p:cNvPr>
          <p:cNvGrpSpPr/>
          <p:nvPr/>
        </p:nvGrpSpPr>
        <p:grpSpPr>
          <a:xfrm>
            <a:off x="939179" y="1071396"/>
            <a:ext cx="3750749" cy="476096"/>
            <a:chOff x="939179" y="1071396"/>
            <a:chExt cx="3750749" cy="476096"/>
          </a:xfrm>
        </p:grpSpPr>
        <p:cxnSp>
          <p:nvCxnSpPr>
            <p:cNvPr id="25" name="직선 연결선 20"/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6"/>
            <p:cNvSpPr txBox="1"/>
            <p:nvPr/>
          </p:nvSpPr>
          <p:spPr>
            <a:xfrm>
              <a:off x="939179" y="1071396"/>
              <a:ext cx="18523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 dirty="0"/>
                <a:t>1   </a:t>
              </a:r>
              <a:r>
                <a:rPr lang="ko-KR" altLang="en-US" sz="2200" spc="-300" dirty="0"/>
                <a:t>개발   기술</a:t>
              </a:r>
            </a:p>
          </p:txBody>
        </p:sp>
      </p:grpSp>
      <p:sp>
        <p:nvSpPr>
          <p:cNvPr id="27" name="순서도: 대체 처리 26"/>
          <p:cNvSpPr/>
          <p:nvPr/>
        </p:nvSpPr>
        <p:spPr>
          <a:xfrm>
            <a:off x="1097642" y="1796142"/>
            <a:ext cx="1632856" cy="517071"/>
          </a:xfrm>
          <a:prstGeom prst="flowChartAlternateProcess">
            <a:avLst/>
          </a:prstGeom>
          <a:solidFill>
            <a:srgbClr val="D2D2D2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>
                <a:solidFill>
                  <a:schemeClr val="accent2"/>
                </a:solidFill>
              </a:rPr>
              <a:t>개발 도구</a:t>
            </a: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18649" y="2569255"/>
            <a:ext cx="947656" cy="931862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43424" y="3708031"/>
            <a:ext cx="968374" cy="968374"/>
          </a:xfrm>
          <a:prstGeom prst="rect">
            <a:avLst/>
          </a:prstGeom>
        </p:spPr>
      </p:pic>
      <p:sp>
        <p:nvSpPr>
          <p:cNvPr id="30" name="순서도: 대체 처리 29"/>
          <p:cNvSpPr/>
          <p:nvPr/>
        </p:nvSpPr>
        <p:spPr>
          <a:xfrm>
            <a:off x="3085589" y="1779870"/>
            <a:ext cx="1632856" cy="517071"/>
          </a:xfrm>
          <a:prstGeom prst="flowChartAlternateProcess">
            <a:avLst/>
          </a:prstGeom>
          <a:solidFill>
            <a:srgbClr val="D2D2D2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>
                <a:solidFill>
                  <a:schemeClr val="accent2"/>
                </a:solidFill>
              </a:rPr>
              <a:t>개발 언어</a:t>
            </a:r>
          </a:p>
        </p:txBody>
      </p:sp>
      <p:sp>
        <p:nvSpPr>
          <p:cNvPr id="31" name="순서도: 대체 처리 30"/>
          <p:cNvSpPr/>
          <p:nvPr/>
        </p:nvSpPr>
        <p:spPr>
          <a:xfrm>
            <a:off x="3081223" y="2497817"/>
            <a:ext cx="1632856" cy="517071"/>
          </a:xfrm>
          <a:prstGeom prst="flowChartAlternateProcess">
            <a:avLst/>
          </a:prstGeom>
          <a:solidFill>
            <a:srgbClr val="6FA1EB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>
                <a:solidFill>
                  <a:schemeClr val="lt1"/>
                </a:solidFill>
              </a:rPr>
              <a:t>FRONT</a:t>
            </a: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493811" y="3171031"/>
            <a:ext cx="808983" cy="80898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501494" y="4167915"/>
            <a:ext cx="812048" cy="803466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3371452" y="5006575"/>
            <a:ext cx="1063626" cy="1063626"/>
          </a:xfrm>
          <a:prstGeom prst="rect">
            <a:avLst/>
          </a:prstGeom>
        </p:spPr>
      </p:pic>
      <p:sp>
        <p:nvSpPr>
          <p:cNvPr id="35" name="순서도: 대체 처리 34"/>
          <p:cNvSpPr/>
          <p:nvPr/>
        </p:nvSpPr>
        <p:spPr>
          <a:xfrm>
            <a:off x="4979873" y="2481546"/>
            <a:ext cx="1632856" cy="517071"/>
          </a:xfrm>
          <a:prstGeom prst="flowChartAlternateProcess">
            <a:avLst/>
          </a:prstGeom>
          <a:solidFill>
            <a:srgbClr val="6FA1EB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>
                <a:solidFill>
                  <a:schemeClr val="lt1"/>
                </a:solidFill>
              </a:rPr>
              <a:t>BACK</a:t>
            </a: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5460934" y="3190047"/>
            <a:ext cx="716029" cy="716029"/>
          </a:xfrm>
          <a:prstGeom prst="rect">
            <a:avLst/>
          </a:prstGeom>
        </p:spPr>
      </p:pic>
      <p:sp>
        <p:nvSpPr>
          <p:cNvPr id="38" name="순서도: 대체 처리 37"/>
          <p:cNvSpPr/>
          <p:nvPr/>
        </p:nvSpPr>
        <p:spPr>
          <a:xfrm>
            <a:off x="6844790" y="1783840"/>
            <a:ext cx="1841216" cy="517071"/>
          </a:xfrm>
          <a:prstGeom prst="flowChartAlternateProcess">
            <a:avLst/>
          </a:prstGeom>
          <a:solidFill>
            <a:srgbClr val="D2D2D2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>
                <a:solidFill>
                  <a:schemeClr val="accent2"/>
                </a:solidFill>
              </a:rPr>
              <a:t>FRAMEWORK</a:t>
            </a: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7376715" y="2588247"/>
            <a:ext cx="853281" cy="853281"/>
          </a:xfrm>
          <a:prstGeom prst="rect">
            <a:avLst/>
          </a:prstGeom>
        </p:spPr>
      </p:pic>
      <p:sp>
        <p:nvSpPr>
          <p:cNvPr id="41" name="순서도: 대체 처리 40"/>
          <p:cNvSpPr/>
          <p:nvPr/>
        </p:nvSpPr>
        <p:spPr>
          <a:xfrm>
            <a:off x="9130392" y="1787412"/>
            <a:ext cx="1841216" cy="517071"/>
          </a:xfrm>
          <a:prstGeom prst="flowChartAlternateProcess">
            <a:avLst/>
          </a:prstGeom>
          <a:solidFill>
            <a:srgbClr val="D2D2D2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>
                <a:solidFill>
                  <a:schemeClr val="accent2"/>
                </a:solidFill>
              </a:rPr>
              <a:t>DATADASE</a:t>
            </a:r>
          </a:p>
        </p:txBody>
      </p:sp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9429748" y="2289203"/>
            <a:ext cx="1418828" cy="1418828"/>
          </a:xfrm>
          <a:prstGeom prst="rect">
            <a:avLst/>
          </a:prstGeom>
        </p:spPr>
      </p:pic>
      <p:sp>
        <p:nvSpPr>
          <p:cNvPr id="4" name="순서도: 대체 처리 3">
            <a:extLst>
              <a:ext uri="{FF2B5EF4-FFF2-40B4-BE49-F238E27FC236}">
                <a16:creationId xmlns:a16="http://schemas.microsoft.com/office/drawing/2014/main" id="{52C4CD35-BBBF-C93A-E117-3FD5E78B13BF}"/>
              </a:ext>
            </a:extLst>
          </p:cNvPr>
          <p:cNvSpPr/>
          <p:nvPr/>
        </p:nvSpPr>
        <p:spPr>
          <a:xfrm>
            <a:off x="6882747" y="4052577"/>
            <a:ext cx="1841216" cy="517071"/>
          </a:xfrm>
          <a:prstGeom prst="flowChartAlternateProcess">
            <a:avLst/>
          </a:prstGeom>
          <a:solidFill>
            <a:srgbClr val="D2D2D2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accent2"/>
                </a:solidFill>
              </a:rPr>
              <a:t>관리 도구</a:t>
            </a:r>
            <a:endParaRPr lang="en-US" altLang="ko-KR" b="1" dirty="0">
              <a:solidFill>
                <a:schemeClr val="accent2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773FFFA-70E1-9C12-DCEB-545960EB1CC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585" y="4902403"/>
            <a:ext cx="1063626" cy="100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59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BD68B7C-7048-C58A-8FFC-72DD3D66BD34}"/>
              </a:ext>
            </a:extLst>
          </p:cNvPr>
          <p:cNvGrpSpPr/>
          <p:nvPr/>
        </p:nvGrpSpPr>
        <p:grpSpPr>
          <a:xfrm>
            <a:off x="0" y="0"/>
            <a:ext cx="3961772" cy="921834"/>
            <a:chOff x="0" y="0"/>
            <a:chExt cx="3961772" cy="921834"/>
          </a:xfrm>
        </p:grpSpPr>
        <p:sp>
          <p:nvSpPr>
            <p:cNvPr id="3" name="직각 삼각형 2">
              <a:extLst>
                <a:ext uri="{FF2B5EF4-FFF2-40B4-BE49-F238E27FC236}">
                  <a16:creationId xmlns:a16="http://schemas.microsoft.com/office/drawing/2014/main" id="{B10A3881-5484-4449-8836-41DCBD42E40F}"/>
                </a:ext>
              </a:extLst>
            </p:cNvPr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0B749F54-A2B0-E4C1-70E8-00DB5AE9BFC7}"/>
                </a:ext>
              </a:extLst>
            </p:cNvPr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8A9F0393-C436-6826-C1CB-2734C5BC1BA0}"/>
                </a:ext>
              </a:extLst>
            </p:cNvPr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3</a:t>
              </a:r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5F4519AC-8181-6BE6-2463-FE3CEC35B5D5}"/>
                </a:ext>
              </a:extLst>
            </p:cNvPr>
            <p:cNvSpPr txBox="1"/>
            <p:nvPr/>
          </p:nvSpPr>
          <p:spPr>
            <a:xfrm>
              <a:off x="1040780" y="121618"/>
              <a:ext cx="2920992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 dirty="0"/>
                <a:t>프로젝트   구성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5A116B4-A303-0443-C5E8-51D4268A8161}"/>
              </a:ext>
            </a:extLst>
          </p:cNvPr>
          <p:cNvGrpSpPr/>
          <p:nvPr/>
        </p:nvGrpSpPr>
        <p:grpSpPr>
          <a:xfrm>
            <a:off x="939179" y="1071396"/>
            <a:ext cx="3750749" cy="476096"/>
            <a:chOff x="939179" y="1071396"/>
            <a:chExt cx="3750749" cy="476096"/>
          </a:xfrm>
        </p:grpSpPr>
        <p:cxnSp>
          <p:nvCxnSpPr>
            <p:cNvPr id="11" name="직선 연결선 20">
              <a:extLst>
                <a:ext uri="{FF2B5EF4-FFF2-40B4-BE49-F238E27FC236}">
                  <a16:creationId xmlns:a16="http://schemas.microsoft.com/office/drawing/2014/main" id="{F30367BB-35A7-6FC1-EEDC-EAC5E2D24B62}"/>
                </a:ext>
              </a:extLst>
            </p:cNvPr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6">
              <a:extLst>
                <a:ext uri="{FF2B5EF4-FFF2-40B4-BE49-F238E27FC236}">
                  <a16:creationId xmlns:a16="http://schemas.microsoft.com/office/drawing/2014/main" id="{A74749FA-203E-C361-0353-978A7455BB1E}"/>
                </a:ext>
              </a:extLst>
            </p:cNvPr>
            <p:cNvSpPr txBox="1"/>
            <p:nvPr/>
          </p:nvSpPr>
          <p:spPr>
            <a:xfrm>
              <a:off x="939179" y="1071396"/>
              <a:ext cx="18523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 dirty="0"/>
                <a:t>2   </a:t>
              </a:r>
              <a:r>
                <a:rPr lang="ko-KR" altLang="en-US" sz="2200" spc="-300" dirty="0"/>
                <a:t>페이지   구성</a:t>
              </a:r>
            </a:p>
          </p:txBody>
        </p:sp>
      </p:grpSp>
      <p:sp>
        <p:nvSpPr>
          <p:cNvPr id="13" name="순서도: 대체 처리 12">
            <a:extLst>
              <a:ext uri="{FF2B5EF4-FFF2-40B4-BE49-F238E27FC236}">
                <a16:creationId xmlns:a16="http://schemas.microsoft.com/office/drawing/2014/main" id="{9F22F8A8-37CF-FB04-D3B2-EBF2B24756C3}"/>
              </a:ext>
            </a:extLst>
          </p:cNvPr>
          <p:cNvSpPr/>
          <p:nvPr/>
        </p:nvSpPr>
        <p:spPr>
          <a:xfrm>
            <a:off x="1040780" y="2030139"/>
            <a:ext cx="1632856" cy="517071"/>
          </a:xfrm>
          <a:prstGeom prst="flowChartAlternateProcess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메인 </a:t>
            </a: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69CEBF0E-1947-AD34-73EA-4CF95CA18650}"/>
              </a:ext>
            </a:extLst>
          </p:cNvPr>
          <p:cNvSpPr/>
          <p:nvPr/>
        </p:nvSpPr>
        <p:spPr>
          <a:xfrm>
            <a:off x="1036414" y="2748086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 dirty="0"/>
              <a:t>HOME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15" name="순서도: 대체 처리 14">
            <a:extLst>
              <a:ext uri="{FF2B5EF4-FFF2-40B4-BE49-F238E27FC236}">
                <a16:creationId xmlns:a16="http://schemas.microsoft.com/office/drawing/2014/main" id="{2D6DFD0F-D73E-FCC9-B1BD-388D1D25AF48}"/>
              </a:ext>
            </a:extLst>
          </p:cNvPr>
          <p:cNvSpPr/>
          <p:nvPr/>
        </p:nvSpPr>
        <p:spPr>
          <a:xfrm>
            <a:off x="3057072" y="2030139"/>
            <a:ext cx="1632856" cy="517071"/>
          </a:xfrm>
          <a:prstGeom prst="flowChartAlternateProcess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인증 </a:t>
            </a:r>
          </a:p>
        </p:txBody>
      </p:sp>
      <p:sp>
        <p:nvSpPr>
          <p:cNvPr id="16" name="순서도: 대체 처리 15">
            <a:extLst>
              <a:ext uri="{FF2B5EF4-FFF2-40B4-BE49-F238E27FC236}">
                <a16:creationId xmlns:a16="http://schemas.microsoft.com/office/drawing/2014/main" id="{34BE044A-A06D-98A2-9062-7FA441BA5C55}"/>
              </a:ext>
            </a:extLst>
          </p:cNvPr>
          <p:cNvSpPr/>
          <p:nvPr/>
        </p:nvSpPr>
        <p:spPr>
          <a:xfrm>
            <a:off x="3052706" y="2748086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로그인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17" name="순서도: 대체 처리 16">
            <a:extLst>
              <a:ext uri="{FF2B5EF4-FFF2-40B4-BE49-F238E27FC236}">
                <a16:creationId xmlns:a16="http://schemas.microsoft.com/office/drawing/2014/main" id="{EA246179-E585-99A8-E2DF-C5B8E001A510}"/>
              </a:ext>
            </a:extLst>
          </p:cNvPr>
          <p:cNvSpPr/>
          <p:nvPr/>
        </p:nvSpPr>
        <p:spPr>
          <a:xfrm>
            <a:off x="3052706" y="3466033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회원가입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19" name="순서도: 대체 처리 18">
            <a:extLst>
              <a:ext uri="{FF2B5EF4-FFF2-40B4-BE49-F238E27FC236}">
                <a16:creationId xmlns:a16="http://schemas.microsoft.com/office/drawing/2014/main" id="{773D1AE5-91DA-2547-A958-E0DBCD7DD75A}"/>
              </a:ext>
            </a:extLst>
          </p:cNvPr>
          <p:cNvSpPr/>
          <p:nvPr/>
        </p:nvSpPr>
        <p:spPr>
          <a:xfrm>
            <a:off x="5073364" y="2030139"/>
            <a:ext cx="1943452" cy="517071"/>
          </a:xfrm>
          <a:prstGeom prst="flowChartAlternateProcess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 dirty="0">
                <a:solidFill>
                  <a:schemeClr val="bg1"/>
                </a:solidFill>
              </a:rPr>
              <a:t>MY</a:t>
            </a:r>
            <a:r>
              <a:rPr lang="ko-KR" altLang="en-US" b="1"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21" name="순서도: 대체 처리 20">
            <a:extLst>
              <a:ext uri="{FF2B5EF4-FFF2-40B4-BE49-F238E27FC236}">
                <a16:creationId xmlns:a16="http://schemas.microsoft.com/office/drawing/2014/main" id="{DC1FEB32-49A4-9B65-EA5E-8BB627079300}"/>
              </a:ext>
            </a:extLst>
          </p:cNvPr>
          <p:cNvSpPr/>
          <p:nvPr/>
        </p:nvSpPr>
        <p:spPr>
          <a:xfrm>
            <a:off x="5068998" y="2748086"/>
            <a:ext cx="1947818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예매</a:t>
            </a:r>
            <a:r>
              <a:rPr lang="en-US" altLang="ko-KR" b="1" dirty="0"/>
              <a:t>/</a:t>
            </a:r>
            <a:r>
              <a:rPr lang="ko-KR" altLang="en-US" b="1" dirty="0"/>
              <a:t>구매 내역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22" name="순서도: 대체 처리 21">
            <a:extLst>
              <a:ext uri="{FF2B5EF4-FFF2-40B4-BE49-F238E27FC236}">
                <a16:creationId xmlns:a16="http://schemas.microsoft.com/office/drawing/2014/main" id="{597AEC52-E264-6964-02BA-615226CC0026}"/>
              </a:ext>
            </a:extLst>
          </p:cNvPr>
          <p:cNvSpPr/>
          <p:nvPr/>
        </p:nvSpPr>
        <p:spPr>
          <a:xfrm>
            <a:off x="5068997" y="3466033"/>
            <a:ext cx="1947819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환불  내역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34" name="순서도: 대체 처리 33">
            <a:extLst>
              <a:ext uri="{FF2B5EF4-FFF2-40B4-BE49-F238E27FC236}">
                <a16:creationId xmlns:a16="http://schemas.microsoft.com/office/drawing/2014/main" id="{69386A2D-9D18-A64C-2DA0-853A0B265F30}"/>
              </a:ext>
            </a:extLst>
          </p:cNvPr>
          <p:cNvSpPr/>
          <p:nvPr/>
        </p:nvSpPr>
        <p:spPr>
          <a:xfrm>
            <a:off x="9420909" y="2030139"/>
            <a:ext cx="1632856" cy="517071"/>
          </a:xfrm>
          <a:prstGeom prst="flowChartAlternateProcess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예매 </a:t>
            </a:r>
          </a:p>
        </p:txBody>
      </p:sp>
      <p:sp>
        <p:nvSpPr>
          <p:cNvPr id="35" name="순서도: 대체 처리 34">
            <a:extLst>
              <a:ext uri="{FF2B5EF4-FFF2-40B4-BE49-F238E27FC236}">
                <a16:creationId xmlns:a16="http://schemas.microsoft.com/office/drawing/2014/main" id="{A8D60CB3-8FDC-D853-8F05-39D30B7D5F1D}"/>
              </a:ext>
            </a:extLst>
          </p:cNvPr>
          <p:cNvSpPr/>
          <p:nvPr/>
        </p:nvSpPr>
        <p:spPr>
          <a:xfrm>
            <a:off x="9420909" y="2748086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lt1"/>
                </a:solidFill>
              </a:rPr>
              <a:t>영화선택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36" name="순서도: 대체 처리 35">
            <a:extLst>
              <a:ext uri="{FF2B5EF4-FFF2-40B4-BE49-F238E27FC236}">
                <a16:creationId xmlns:a16="http://schemas.microsoft.com/office/drawing/2014/main" id="{3FFA4643-2AEE-D392-0F5D-9ACEDACF7A4F}"/>
              </a:ext>
            </a:extLst>
          </p:cNvPr>
          <p:cNvSpPr/>
          <p:nvPr/>
        </p:nvSpPr>
        <p:spPr>
          <a:xfrm>
            <a:off x="9420909" y="3466033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좌석선택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37" name="순서도: 대체 처리 36">
            <a:extLst>
              <a:ext uri="{FF2B5EF4-FFF2-40B4-BE49-F238E27FC236}">
                <a16:creationId xmlns:a16="http://schemas.microsoft.com/office/drawing/2014/main" id="{DDC7E82E-1C50-2DF8-9814-72EE04B26167}"/>
              </a:ext>
            </a:extLst>
          </p:cNvPr>
          <p:cNvSpPr/>
          <p:nvPr/>
        </p:nvSpPr>
        <p:spPr>
          <a:xfrm>
            <a:off x="9420909" y="4183980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lt1"/>
                </a:solidFill>
              </a:rPr>
              <a:t>결제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38" name="순서도: 대체 처리 37">
            <a:extLst>
              <a:ext uri="{FF2B5EF4-FFF2-40B4-BE49-F238E27FC236}">
                <a16:creationId xmlns:a16="http://schemas.microsoft.com/office/drawing/2014/main" id="{9139E1D1-BC75-D581-9F07-CF33826C8611}"/>
              </a:ext>
            </a:extLst>
          </p:cNvPr>
          <p:cNvSpPr/>
          <p:nvPr/>
        </p:nvSpPr>
        <p:spPr>
          <a:xfrm>
            <a:off x="7404617" y="2030139"/>
            <a:ext cx="1632856" cy="517071"/>
          </a:xfrm>
          <a:prstGeom prst="flowChartAlternateProcess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영화  </a:t>
            </a:r>
          </a:p>
        </p:txBody>
      </p:sp>
      <p:sp>
        <p:nvSpPr>
          <p:cNvPr id="39" name="순서도: 대체 처리 38">
            <a:extLst>
              <a:ext uri="{FF2B5EF4-FFF2-40B4-BE49-F238E27FC236}">
                <a16:creationId xmlns:a16="http://schemas.microsoft.com/office/drawing/2014/main" id="{3A232AAA-123D-ABEB-5999-57222BA305E7}"/>
              </a:ext>
            </a:extLst>
          </p:cNvPr>
          <p:cNvSpPr/>
          <p:nvPr/>
        </p:nvSpPr>
        <p:spPr>
          <a:xfrm>
            <a:off x="7400251" y="2748086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영화  리스트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40" name="순서도: 대체 처리 39">
            <a:extLst>
              <a:ext uri="{FF2B5EF4-FFF2-40B4-BE49-F238E27FC236}">
                <a16:creationId xmlns:a16="http://schemas.microsoft.com/office/drawing/2014/main" id="{9943941B-D862-AAD8-D75B-1E34357036DF}"/>
              </a:ext>
            </a:extLst>
          </p:cNvPr>
          <p:cNvSpPr/>
          <p:nvPr/>
        </p:nvSpPr>
        <p:spPr>
          <a:xfrm>
            <a:off x="7400251" y="3466033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영화  상세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41" name="순서도: 대체 처리 40">
            <a:extLst>
              <a:ext uri="{FF2B5EF4-FFF2-40B4-BE49-F238E27FC236}">
                <a16:creationId xmlns:a16="http://schemas.microsoft.com/office/drawing/2014/main" id="{70A80549-B6F8-9B24-C4C2-2ABA8DE40C41}"/>
              </a:ext>
            </a:extLst>
          </p:cNvPr>
          <p:cNvSpPr/>
          <p:nvPr/>
        </p:nvSpPr>
        <p:spPr>
          <a:xfrm>
            <a:off x="5068998" y="4183980"/>
            <a:ext cx="1947818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영화 관람권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42" name="순서도: 대체 처리 41">
            <a:extLst>
              <a:ext uri="{FF2B5EF4-FFF2-40B4-BE49-F238E27FC236}">
                <a16:creationId xmlns:a16="http://schemas.microsoft.com/office/drawing/2014/main" id="{7B172A42-CA3F-7633-8C00-AF7DE0721478}"/>
              </a:ext>
            </a:extLst>
          </p:cNvPr>
          <p:cNvSpPr/>
          <p:nvPr/>
        </p:nvSpPr>
        <p:spPr>
          <a:xfrm>
            <a:off x="5068997" y="4901927"/>
            <a:ext cx="1947817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문의 내용</a:t>
            </a:r>
            <a:endParaRPr lang="en-US" altLang="ko-KR" b="1" dirty="0">
              <a:solidFill>
                <a:schemeClr val="lt1"/>
              </a:solidFill>
            </a:endParaRPr>
          </a:p>
        </p:txBody>
      </p:sp>
      <p:sp>
        <p:nvSpPr>
          <p:cNvPr id="43" name="순서도: 대체 처리 42">
            <a:extLst>
              <a:ext uri="{FF2B5EF4-FFF2-40B4-BE49-F238E27FC236}">
                <a16:creationId xmlns:a16="http://schemas.microsoft.com/office/drawing/2014/main" id="{74E0ACD7-5754-34F6-989A-1E06098A2EAE}"/>
              </a:ext>
            </a:extLst>
          </p:cNvPr>
          <p:cNvSpPr/>
          <p:nvPr/>
        </p:nvSpPr>
        <p:spPr>
          <a:xfrm>
            <a:off x="5068998" y="5619874"/>
            <a:ext cx="194781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/>
              <a:t>회원 정보 </a:t>
            </a:r>
            <a:endParaRPr lang="en-US" altLang="ko-KR" b="1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316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0"/>
            <a:ext cx="3961772" cy="921834"/>
            <a:chOff x="0" y="0"/>
            <a:chExt cx="3961772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3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2920992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프로젝트   구성</a:t>
              </a:r>
              <a:endParaRPr lang="ko-KR" altLang="en-US" sz="3600" spc="-300"/>
            </a:p>
          </p:txBody>
        </p:sp>
      </p:grpSp>
      <p:grpSp>
        <p:nvGrpSpPr>
          <p:cNvPr id="10" name="그룹 9"/>
          <p:cNvGrpSpPr/>
          <p:nvPr/>
        </p:nvGrpSpPr>
        <p:grpSpPr>
          <a:xfrm rot="0">
            <a:off x="939179" y="1071396"/>
            <a:ext cx="3750749" cy="476096"/>
            <a:chOff x="939179" y="1071396"/>
            <a:chExt cx="3750749" cy="476096"/>
          </a:xfrm>
        </p:grpSpPr>
        <p:cxnSp>
          <p:nvCxnSpPr>
            <p:cNvPr id="11" name="직선 연결선 20"/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6"/>
            <p:cNvSpPr txBox="1"/>
            <p:nvPr/>
          </p:nvSpPr>
          <p:spPr>
            <a:xfrm>
              <a:off x="939179" y="1071396"/>
              <a:ext cx="18523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/>
                <a:t>2   </a:t>
              </a:r>
              <a:r>
                <a:rPr lang="ko-KR" altLang="en-US" sz="2200" spc="-300"/>
                <a:t>페이지   구성</a:t>
              </a:r>
              <a:endParaRPr lang="ko-KR" altLang="en-US" sz="2200" spc="-300"/>
            </a:p>
          </p:txBody>
        </p:sp>
      </p:grpSp>
      <p:sp>
        <p:nvSpPr>
          <p:cNvPr id="13" name="순서도: 대체 처리 12"/>
          <p:cNvSpPr/>
          <p:nvPr/>
        </p:nvSpPr>
        <p:spPr>
          <a:xfrm>
            <a:off x="1040779" y="2030139"/>
            <a:ext cx="1852369" cy="517071"/>
          </a:xfrm>
          <a:prstGeom prst="flowChartAlternateProcess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>
                <a:solidFill>
                  <a:schemeClr val="bg1"/>
                </a:solidFill>
              </a:rPr>
              <a:t>고객 센터 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7" name="순서도: 대체 처리 6"/>
          <p:cNvSpPr/>
          <p:nvPr/>
        </p:nvSpPr>
        <p:spPr>
          <a:xfrm>
            <a:off x="1063259" y="2748086"/>
            <a:ext cx="1833943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공지 사항</a:t>
            </a:r>
            <a:endParaRPr lang="en-US" altLang="ko-KR" b="1">
              <a:solidFill>
                <a:schemeClr val="lt1"/>
              </a:solidFill>
            </a:endParaRPr>
          </a:p>
        </p:txBody>
      </p:sp>
      <p:sp>
        <p:nvSpPr>
          <p:cNvPr id="8" name="순서도: 대체 처리 7"/>
          <p:cNvSpPr/>
          <p:nvPr/>
        </p:nvSpPr>
        <p:spPr>
          <a:xfrm>
            <a:off x="1063260" y="3466033"/>
            <a:ext cx="1833944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자주 묻는 질문</a:t>
            </a:r>
            <a:endParaRPr lang="en-US" altLang="ko-KR" b="1">
              <a:solidFill>
                <a:schemeClr val="lt1"/>
              </a:solidFill>
            </a:endParaRPr>
          </a:p>
        </p:txBody>
      </p:sp>
      <p:sp>
        <p:nvSpPr>
          <p:cNvPr id="9" name="순서도: 대체 처리 8"/>
          <p:cNvSpPr/>
          <p:nvPr/>
        </p:nvSpPr>
        <p:spPr>
          <a:xfrm>
            <a:off x="1063258" y="4183980"/>
            <a:ext cx="1829890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/>
              <a:t>1 :1 </a:t>
            </a:r>
            <a:r>
              <a:rPr lang="ko-KR" altLang="en-US" b="1"/>
              <a:t>문의</a:t>
            </a:r>
            <a:endParaRPr lang="en-US" altLang="ko-KR" b="1">
              <a:solidFill>
                <a:schemeClr val="lt1"/>
              </a:solidFill>
            </a:endParaRPr>
          </a:p>
        </p:txBody>
      </p:sp>
      <p:sp>
        <p:nvSpPr>
          <p:cNvPr id="28" name="순서도: 대체 처리 27"/>
          <p:cNvSpPr/>
          <p:nvPr/>
        </p:nvSpPr>
        <p:spPr>
          <a:xfrm>
            <a:off x="3275335" y="2030139"/>
            <a:ext cx="1632856" cy="517071"/>
          </a:xfrm>
          <a:prstGeom prst="flowChartAlternateProcess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>
                <a:solidFill>
                  <a:schemeClr val="bg1"/>
                </a:solidFill>
              </a:rPr>
              <a:t>관리자 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29" name="순서도: 대체 처리 28"/>
          <p:cNvSpPr/>
          <p:nvPr/>
        </p:nvSpPr>
        <p:spPr>
          <a:xfrm>
            <a:off x="3270969" y="2748086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영화등록</a:t>
            </a:r>
            <a:endParaRPr lang="ko-KR" altLang="en-US" b="1"/>
          </a:p>
        </p:txBody>
      </p:sp>
      <p:sp>
        <p:nvSpPr>
          <p:cNvPr id="30" name="순서도: 대체 처리 29"/>
          <p:cNvSpPr/>
          <p:nvPr/>
        </p:nvSpPr>
        <p:spPr>
          <a:xfrm>
            <a:off x="3270969" y="3466033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영화수정</a:t>
            </a:r>
            <a:endParaRPr lang="ko-KR" altLang="en-US" b="1"/>
          </a:p>
        </p:txBody>
      </p:sp>
      <p:sp>
        <p:nvSpPr>
          <p:cNvPr id="32" name="순서도: 대체 처리 31"/>
          <p:cNvSpPr/>
          <p:nvPr/>
        </p:nvSpPr>
        <p:spPr>
          <a:xfrm>
            <a:off x="5279572" y="2757664"/>
            <a:ext cx="1632856" cy="517071"/>
          </a:xfrm>
          <a:prstGeom prst="flowChartAlternateProcess">
            <a:avLst/>
          </a:prstGeom>
          <a:solidFill>
            <a:srgbClr val="78da70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공지작성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3" name="순서도: 대체 처리 32"/>
          <p:cNvSpPr/>
          <p:nvPr/>
        </p:nvSpPr>
        <p:spPr>
          <a:xfrm>
            <a:off x="5308147" y="3463219"/>
            <a:ext cx="1632856" cy="517071"/>
          </a:xfrm>
          <a:prstGeom prst="flowChartAlternateProcess">
            <a:avLst/>
          </a:prstGeom>
          <a:solidFill>
            <a:srgbClr val="78da70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공지수정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4" name="순서도: 대체 처리 33"/>
          <p:cNvSpPr/>
          <p:nvPr/>
        </p:nvSpPr>
        <p:spPr>
          <a:xfrm>
            <a:off x="3265565" y="4173008"/>
            <a:ext cx="1632856" cy="517071"/>
          </a:xfrm>
          <a:prstGeom prst="flowChartAlternateProcess">
            <a:avLst/>
          </a:prstGeom>
          <a:solidFill>
            <a:srgbClr val="78da70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회원관리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5" name="순서도: 대체 처리 34"/>
          <p:cNvSpPr/>
          <p:nvPr/>
        </p:nvSpPr>
        <p:spPr>
          <a:xfrm>
            <a:off x="8889193" y="2839508"/>
            <a:ext cx="1597578" cy="1490738"/>
          </a:xfrm>
          <a:prstGeom prst="flowChartAlternateProcess">
            <a:avLst/>
          </a:prstGeom>
          <a:solidFill>
            <a:srgbClr val="a0b4e6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50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⍺</a:t>
            </a:r>
            <a:endParaRPr xmlns:mc="http://schemas.openxmlformats.org/markup-compatibility/2006" xmlns:hp="http://schemas.haansoft.com/office/presentation/8.0" kumimoji="0" lang="ko-KR" altLang="en-US" sz="50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6" name="가로 글상자 35"/>
          <p:cNvSpPr txBox="1"/>
          <p:nvPr/>
        </p:nvSpPr>
        <p:spPr>
          <a:xfrm>
            <a:off x="7196667" y="3019777"/>
            <a:ext cx="1665111" cy="1184134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 sz="7200"/>
              <a:t>+</a:t>
            </a:r>
            <a:endParaRPr lang="en-US" altLang="ko-KR" sz="7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0"/>
            <a:ext cx="3961772" cy="921834"/>
            <a:chOff x="0" y="0"/>
            <a:chExt cx="3961772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3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2920992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프로젝트   구성</a:t>
              </a:r>
              <a:endParaRPr lang="ko-KR" altLang="en-US" sz="3600" spc="-300"/>
            </a:p>
          </p:txBody>
        </p:sp>
      </p:grpSp>
      <p:cxnSp>
        <p:nvCxnSpPr>
          <p:cNvPr id="11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6"/>
          <p:cNvSpPr txBox="1"/>
          <p:nvPr/>
        </p:nvSpPr>
        <p:spPr>
          <a:xfrm>
            <a:off x="939178" y="1071396"/>
            <a:ext cx="508623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3   </a:t>
            </a:r>
            <a:r>
              <a:rPr lang="ko-KR" altLang="en-US" sz="2200" spc="-300"/>
              <a:t>데이터베이스   스키마    구성</a:t>
            </a:r>
            <a:endParaRPr lang="ko-KR" altLang="en-US" sz="2200" spc="-300"/>
          </a:p>
        </p:txBody>
      </p:sp>
      <p:sp>
        <p:nvSpPr>
          <p:cNvPr id="21" name="순서도: 대체 처리 20"/>
          <p:cNvSpPr/>
          <p:nvPr/>
        </p:nvSpPr>
        <p:spPr>
          <a:xfrm>
            <a:off x="1081515" y="2423839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회원 정보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/>
        </p:nvGraphicFramePr>
        <p:xfrm>
          <a:off x="1076797" y="3244003"/>
          <a:ext cx="4782764" cy="200787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979415"/>
                <a:gridCol w="969282"/>
                <a:gridCol w="746356"/>
                <a:gridCol w="1179229"/>
                <a:gridCol w="908482"/>
              </a:tblGrid>
              <a:tr h="272415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MEMBER_TB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7241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EMAILL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이메일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(PK)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PASSWORD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비밀번호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PHONE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VARCHAR2(20)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전화번호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GRADE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‘CUSTOMER’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등급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INSERT_TIME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TO_CHAR(SYSDATE)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등록날짜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UPDATE_TIME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수정날짜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0"/>
            <a:ext cx="3961772" cy="921834"/>
            <a:chOff x="0" y="0"/>
            <a:chExt cx="3961772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3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2920992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프로젝트   구성</a:t>
              </a:r>
              <a:endParaRPr lang="ko-KR" altLang="en-US" sz="3600" spc="-300"/>
            </a:p>
          </p:txBody>
        </p:sp>
      </p:grpSp>
      <p:cxnSp>
        <p:nvCxnSpPr>
          <p:cNvPr id="11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6"/>
          <p:cNvSpPr txBox="1"/>
          <p:nvPr/>
        </p:nvSpPr>
        <p:spPr>
          <a:xfrm>
            <a:off x="939178" y="1071396"/>
            <a:ext cx="508623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3   </a:t>
            </a:r>
            <a:r>
              <a:rPr lang="ko-KR" altLang="en-US" sz="2200" spc="-300"/>
              <a:t>데이터베이스   스키마    구성</a:t>
            </a:r>
            <a:endParaRPr lang="ko-KR" altLang="en-US" sz="2200" spc="-300"/>
          </a:p>
        </p:txBody>
      </p:sp>
      <p:sp>
        <p:nvSpPr>
          <p:cNvPr id="21" name="순서도: 대체 처리 20"/>
          <p:cNvSpPr/>
          <p:nvPr/>
        </p:nvSpPr>
        <p:spPr>
          <a:xfrm>
            <a:off x="1081515" y="1966639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영화 정보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/>
        </p:nvGraphicFramePr>
        <p:xfrm>
          <a:off x="1119390" y="2776360"/>
          <a:ext cx="5160054" cy="371475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1462375"/>
                <a:gridCol w="1063419"/>
                <a:gridCol w="708765"/>
                <a:gridCol w="729030"/>
                <a:gridCol w="1196465"/>
              </a:tblGrid>
              <a:tr h="272415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PRODUCT_TB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7241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PDID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영화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ID(PK)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TITLE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영화제목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CONTENTS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영화설명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DIRECTOR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영화감독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GENRE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장르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RUNNING_TIME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NUMBER(10)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0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상영시간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RATE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NUMBER(10)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0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등급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OPENING_DATE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개봉날짜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 MOVIE_CAST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출연진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IMAGE_MAIN_URL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메인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 </a:t>
                      </a: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이미지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IMAGE_SMALL_URL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보조 이미지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2264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IMAGE_BACKGROUND_URL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배경 이미지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IMAGE_THRIL1_URL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스릴컷 이미지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/>
        </p:nvGraphicFramePr>
        <p:xfrm>
          <a:off x="6480255" y="2769345"/>
          <a:ext cx="5486833" cy="273939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1215196"/>
                <a:gridCol w="1209496"/>
                <a:gridCol w="591385"/>
                <a:gridCol w="1199361"/>
                <a:gridCol w="1271395"/>
              </a:tblGrid>
              <a:tr h="272415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PRODUCT_TB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7241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IMAGE_THRIL2_URL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스릴컷 이미지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IMAGE_THRIL3_URL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스릴컷 이미지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TRAILER_MAIN_URL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메인 예고편 영상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TRAILER1_URL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예고편 영상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TRAILER2_URL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예고편 영상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CUMULATIVE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NUMBER(20)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0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누적관객수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HAPPY_POINT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NUMBER(20)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0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좋아요 개수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INSERT_TIME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TO_CHAR(SYSDATE)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등록날짜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UPDATE_TIME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수정날짜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0"/>
            <a:ext cx="3961772" cy="921834"/>
            <a:chOff x="0" y="0"/>
            <a:chExt cx="3961772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3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2920992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프로젝트   구성</a:t>
              </a:r>
              <a:endParaRPr lang="ko-KR" altLang="en-US" sz="3600" spc="-300"/>
            </a:p>
          </p:txBody>
        </p:sp>
      </p:grpSp>
      <p:cxnSp>
        <p:nvCxnSpPr>
          <p:cNvPr id="11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6"/>
          <p:cNvSpPr txBox="1"/>
          <p:nvPr/>
        </p:nvSpPr>
        <p:spPr>
          <a:xfrm>
            <a:off x="939178" y="1071396"/>
            <a:ext cx="508623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3   </a:t>
            </a:r>
            <a:r>
              <a:rPr lang="ko-KR" altLang="en-US" sz="2200" spc="-300"/>
              <a:t>데이터베이스   스키마    구성</a:t>
            </a:r>
            <a:endParaRPr lang="ko-KR" altLang="en-US" sz="2200" spc="-300"/>
          </a:p>
        </p:txBody>
      </p:sp>
      <p:sp>
        <p:nvSpPr>
          <p:cNvPr id="21" name="순서도: 대체 처리 20"/>
          <p:cNvSpPr/>
          <p:nvPr/>
        </p:nvSpPr>
        <p:spPr>
          <a:xfrm>
            <a:off x="1081515" y="2425250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영화 리뷰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/>
        </p:nvGraphicFramePr>
        <p:xfrm>
          <a:off x="1032784" y="3174858"/>
          <a:ext cx="5063216" cy="200787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1101613"/>
                <a:gridCol w="1101613"/>
                <a:gridCol w="706427"/>
                <a:gridCol w="1172543"/>
                <a:gridCol w="981020"/>
              </a:tblGrid>
              <a:tr h="160360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PRODUCT_REVIEW_TB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6036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PRID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댓글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ID(PK)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PDID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영화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ID(FK)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REVIEW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리뷰내용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WRITER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작성자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(FK)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INSERT_TIME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TO_CHAR(SYSDATE)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등록날짜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UPDATE_TIME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수정날짜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4" name="순서도: 대체 처리 23"/>
          <p:cNvSpPr/>
          <p:nvPr/>
        </p:nvSpPr>
        <p:spPr>
          <a:xfrm>
            <a:off x="6375299" y="2427014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극장 정보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graphicFrame>
        <p:nvGraphicFramePr>
          <p:cNvPr id="25" name="표 24"/>
          <p:cNvGraphicFramePr>
            <a:graphicFrameLocks noGrp="1"/>
          </p:cNvGraphicFramePr>
          <p:nvPr/>
        </p:nvGraphicFramePr>
        <p:xfrm>
          <a:off x="6368462" y="3160747"/>
          <a:ext cx="4918026" cy="225171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982890"/>
                <a:gridCol w="983784"/>
                <a:gridCol w="786986"/>
                <a:gridCol w="1180582"/>
                <a:gridCol w="983784"/>
              </a:tblGrid>
              <a:tr h="165431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THEATER_TB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964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17171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TTID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극장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ID(PK)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7171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NAME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극장이름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7171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ADDRESS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VARCHAR2(500)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주소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65431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SEAT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NUMBER(3)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좌석수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7171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IMAGE_URL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이미지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7171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INSERT_TIME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DATE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TO_CHAR(SYSDATE)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등록날짜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7171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UPDATE_TIME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DATE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수정날짜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/>
          <p:cNvGrpSpPr/>
          <p:nvPr/>
        </p:nvGrpSpPr>
        <p:grpSpPr>
          <a:xfrm>
            <a:off x="-27381" y="-11154"/>
            <a:ext cx="4967373" cy="6874730"/>
            <a:chOff x="-27381" y="-11154"/>
            <a:chExt cx="4967373" cy="6874730"/>
          </a:xfrm>
        </p:grpSpPr>
        <p:sp>
          <p:nvSpPr>
            <p:cNvPr id="8" name="직각 삼각형 7"/>
            <p:cNvSpPr/>
            <p:nvPr/>
          </p:nvSpPr>
          <p:spPr>
            <a:xfrm>
              <a:off x="0" y="3429000"/>
              <a:ext cx="3434576" cy="3434576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rot="5400000">
              <a:off x="0" y="0"/>
              <a:ext cx="3434576" cy="3434576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rot="16200000">
              <a:off x="-23400" y="-11154"/>
              <a:ext cx="3434576" cy="3434576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1" name="직각 삼각형 10"/>
            <p:cNvSpPr/>
            <p:nvPr/>
          </p:nvSpPr>
          <p:spPr>
            <a:xfrm rot="16200000">
              <a:off x="-27381" y="-11153"/>
              <a:ext cx="4967373" cy="4967373"/>
            </a:xfrm>
            <a:prstGeom prst="rtTriangl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445404" y="416244"/>
            <a:ext cx="1159292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40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6445404" y="1326994"/>
            <a:ext cx="57465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6A820826-D416-CA36-DD76-3DC0D7B9D584}"/>
              </a:ext>
            </a:extLst>
          </p:cNvPr>
          <p:cNvGrpSpPr/>
          <p:nvPr/>
        </p:nvGrpSpPr>
        <p:grpSpPr>
          <a:xfrm>
            <a:off x="7207341" y="1706133"/>
            <a:ext cx="2228304" cy="4244459"/>
            <a:chOff x="7207341" y="1706133"/>
            <a:chExt cx="2228304" cy="4244459"/>
          </a:xfrm>
        </p:grpSpPr>
        <p:grpSp>
          <p:nvGrpSpPr>
            <p:cNvPr id="20" name="그룹 19"/>
            <p:cNvGrpSpPr/>
            <p:nvPr/>
          </p:nvGrpSpPr>
          <p:grpSpPr>
            <a:xfrm>
              <a:off x="7207341" y="1706133"/>
              <a:ext cx="1567865" cy="646331"/>
              <a:chOff x="7207341" y="1706133"/>
              <a:chExt cx="1567865" cy="646331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7207341" y="1706133"/>
                <a:ext cx="401072" cy="6463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3600" b="1">
                    <a:solidFill>
                      <a:schemeClr val="bg1"/>
                    </a:solidFill>
                  </a:rPr>
                  <a:t>1</a:t>
                </a:r>
                <a:endParaRPr lang="ko-KR" altLang="en-US" sz="36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8051931" y="1798466"/>
                <a:ext cx="723275" cy="46166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400" spc="-300" dirty="0">
                    <a:solidFill>
                      <a:schemeClr val="bg1"/>
                    </a:solidFill>
                  </a:rPr>
                  <a:t>개요</a:t>
                </a:r>
              </a:p>
            </p:txBody>
          </p:sp>
        </p:grpSp>
        <p:grpSp>
          <p:nvGrpSpPr>
            <p:cNvPr id="21" name="그룹 20"/>
            <p:cNvGrpSpPr/>
            <p:nvPr/>
          </p:nvGrpSpPr>
          <p:grpSpPr>
            <a:xfrm>
              <a:off x="7207341" y="2605665"/>
              <a:ext cx="1928543" cy="646331"/>
              <a:chOff x="7207341" y="1706133"/>
              <a:chExt cx="1928543" cy="646331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7207341" y="1706133"/>
                <a:ext cx="466794" cy="6463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3600" b="1">
                    <a:solidFill>
                      <a:schemeClr val="bg1"/>
                    </a:solidFill>
                  </a:rPr>
                  <a:t>2</a:t>
                </a:r>
                <a:endParaRPr lang="ko-KR" altLang="en-US" sz="36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8051933" y="1798466"/>
                <a:ext cx="1083951" cy="46166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400" spc="-300" dirty="0">
                    <a:solidFill>
                      <a:schemeClr val="bg1"/>
                    </a:solidFill>
                  </a:rPr>
                  <a:t>팀   소개</a:t>
                </a: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7207341" y="3505197"/>
              <a:ext cx="2228304" cy="646331"/>
              <a:chOff x="7207341" y="1706133"/>
              <a:chExt cx="2228304" cy="646331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7207341" y="1706133"/>
                <a:ext cx="479618" cy="6463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3600" b="1">
                    <a:solidFill>
                      <a:schemeClr val="bg1"/>
                    </a:solidFill>
                  </a:rPr>
                  <a:t>3</a:t>
                </a:r>
                <a:endParaRPr lang="ko-KR" altLang="en-US" sz="36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8051933" y="1798466"/>
                <a:ext cx="1383712" cy="46166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400" spc="-300" dirty="0">
                    <a:solidFill>
                      <a:schemeClr val="bg1"/>
                    </a:solidFill>
                  </a:rPr>
                  <a:t>개발    구성</a:t>
                </a:r>
              </a:p>
            </p:txBody>
          </p:sp>
        </p:grpSp>
        <p:grpSp>
          <p:nvGrpSpPr>
            <p:cNvPr id="27" name="그룹 26"/>
            <p:cNvGrpSpPr/>
            <p:nvPr/>
          </p:nvGrpSpPr>
          <p:grpSpPr>
            <a:xfrm>
              <a:off x="7207341" y="4404729"/>
              <a:ext cx="2167390" cy="646331"/>
              <a:chOff x="7207341" y="1706133"/>
              <a:chExt cx="2167390" cy="646331"/>
            </a:xfrm>
          </p:grpSpPr>
          <p:sp>
            <p:nvSpPr>
              <p:cNvPr id="28" name="TextBox 27"/>
              <p:cNvSpPr txBox="1"/>
              <p:nvPr/>
            </p:nvSpPr>
            <p:spPr>
              <a:xfrm>
                <a:off x="7207341" y="1706133"/>
                <a:ext cx="487634" cy="6463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3600" b="1">
                    <a:solidFill>
                      <a:schemeClr val="bg1"/>
                    </a:solidFill>
                  </a:rPr>
                  <a:t>4</a:t>
                </a:r>
                <a:endParaRPr lang="ko-KR" altLang="en-US" sz="36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8051933" y="1798466"/>
                <a:ext cx="1322798" cy="46166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400" spc="-300" dirty="0">
                    <a:solidFill>
                      <a:schemeClr val="bg1"/>
                    </a:solidFill>
                  </a:rPr>
                  <a:t>일정  사항</a:t>
                </a:r>
              </a:p>
            </p:txBody>
          </p:sp>
        </p:grpSp>
        <p:grpSp>
          <p:nvGrpSpPr>
            <p:cNvPr id="30" name="그룹 29"/>
            <p:cNvGrpSpPr/>
            <p:nvPr/>
          </p:nvGrpSpPr>
          <p:grpSpPr>
            <a:xfrm>
              <a:off x="7207341" y="5304261"/>
              <a:ext cx="1630385" cy="646331"/>
              <a:chOff x="7207341" y="1706133"/>
              <a:chExt cx="1630385" cy="646331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7207341" y="1706133"/>
                <a:ext cx="474810" cy="6463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3600" b="1">
                    <a:solidFill>
                      <a:schemeClr val="bg1"/>
                    </a:solidFill>
                  </a:rPr>
                  <a:t>5</a:t>
                </a:r>
                <a:endParaRPr lang="ko-KR" altLang="en-US" sz="36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8051933" y="1798466"/>
                <a:ext cx="785793" cy="46166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2400" spc="-300" dirty="0">
                    <a:solidFill>
                      <a:schemeClr val="bg1"/>
                    </a:solidFill>
                  </a:rPr>
                  <a:t>Q  &amp;  A</a:t>
                </a:r>
                <a:endParaRPr lang="ko-KR" altLang="en-US" sz="2400" spc="-3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020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0"/>
            <a:ext cx="3961772" cy="921834"/>
            <a:chOff x="0" y="0"/>
            <a:chExt cx="3961772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3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2920992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프로젝트   구성</a:t>
              </a:r>
              <a:endParaRPr lang="ko-KR" altLang="en-US" sz="3600" spc="-300"/>
            </a:p>
          </p:txBody>
        </p:sp>
      </p:grpSp>
      <p:cxnSp>
        <p:nvCxnSpPr>
          <p:cNvPr id="11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6"/>
          <p:cNvSpPr txBox="1"/>
          <p:nvPr/>
        </p:nvSpPr>
        <p:spPr>
          <a:xfrm>
            <a:off x="939178" y="1071396"/>
            <a:ext cx="508623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3   </a:t>
            </a:r>
            <a:r>
              <a:rPr lang="ko-KR" altLang="en-US" sz="2200" spc="-300"/>
              <a:t>데이터베이스   스키마    구성</a:t>
            </a:r>
            <a:endParaRPr lang="ko-KR" altLang="en-US" sz="2200" spc="-300"/>
          </a:p>
        </p:txBody>
      </p:sp>
      <p:sp>
        <p:nvSpPr>
          <p:cNvPr id="21" name="순서도: 대체 처리 20"/>
          <p:cNvSpPr/>
          <p:nvPr/>
        </p:nvSpPr>
        <p:spPr>
          <a:xfrm>
            <a:off x="1081515" y="2775911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1:1</a:t>
            </a: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 문의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/>
        </p:nvGraphicFramePr>
        <p:xfrm>
          <a:off x="1063185" y="3437610"/>
          <a:ext cx="5032815" cy="152019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1101613"/>
                <a:gridCol w="1101613"/>
                <a:gridCol w="746958"/>
                <a:gridCol w="1182676"/>
                <a:gridCol w="899955"/>
              </a:tblGrid>
              <a:tr h="160360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INQUIRY_TB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6036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질의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ID(PK)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CONTENTS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작성내용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WRITER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작성자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(FK)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INSERT_TIME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TO_CHAR(SYSDATE)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등록날짜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4" name="순서도: 대체 처리 23"/>
          <p:cNvSpPr/>
          <p:nvPr/>
        </p:nvSpPr>
        <p:spPr>
          <a:xfrm>
            <a:off x="6358716" y="2754037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1:1</a:t>
            </a: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 답변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graphicFrame>
        <p:nvGraphicFramePr>
          <p:cNvPr id="25" name="표 24"/>
          <p:cNvGraphicFramePr>
            <a:graphicFrameLocks noGrp="1"/>
          </p:cNvGraphicFramePr>
          <p:nvPr/>
        </p:nvGraphicFramePr>
        <p:xfrm>
          <a:off x="6373901" y="3396615"/>
          <a:ext cx="5027876" cy="200787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1101613"/>
                <a:gridCol w="1101613"/>
                <a:gridCol w="746958"/>
                <a:gridCol w="1157470"/>
                <a:gridCol w="920222"/>
              </a:tblGrid>
              <a:tr h="160360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INQUIRY_ANSWER_TB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6036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ANID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답변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ID(PK)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CONTENTS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작성내용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질의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ID(FK)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WRITER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작성자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(FK)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435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INSERT_TIME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TO_CHAR(SYSDATE)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등록날짜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UPDATE_TIME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수정날짜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0"/>
            <a:ext cx="3961772" cy="921834"/>
            <a:chOff x="0" y="0"/>
            <a:chExt cx="3961772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3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2920992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프로젝트   구성</a:t>
              </a:r>
              <a:endParaRPr lang="ko-KR" altLang="en-US" sz="3600" spc="-300"/>
            </a:p>
          </p:txBody>
        </p:sp>
      </p:grpSp>
      <p:cxnSp>
        <p:nvCxnSpPr>
          <p:cNvPr id="11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6"/>
          <p:cNvSpPr txBox="1"/>
          <p:nvPr/>
        </p:nvSpPr>
        <p:spPr>
          <a:xfrm>
            <a:off x="939178" y="1071396"/>
            <a:ext cx="508623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3   </a:t>
            </a:r>
            <a:r>
              <a:rPr lang="ko-KR" altLang="en-US" sz="2200" spc="-300"/>
              <a:t>데이터베이스   스키마    구성</a:t>
            </a:r>
            <a:endParaRPr lang="ko-KR" altLang="en-US" sz="2200" spc="-300"/>
          </a:p>
        </p:txBody>
      </p:sp>
      <p:sp>
        <p:nvSpPr>
          <p:cNvPr id="21" name="순서도: 대체 처리 20"/>
          <p:cNvSpPr/>
          <p:nvPr/>
        </p:nvSpPr>
        <p:spPr>
          <a:xfrm>
            <a:off x="954515" y="2685953"/>
            <a:ext cx="1992689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자주 묻는 질문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24" name="순서도: 대체 처리 23"/>
          <p:cNvSpPr/>
          <p:nvPr/>
        </p:nvSpPr>
        <p:spPr>
          <a:xfrm>
            <a:off x="6288161" y="2654906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공지사항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graphicFrame>
        <p:nvGraphicFramePr>
          <p:cNvPr id="26" name="표 25"/>
          <p:cNvGraphicFramePr>
            <a:graphicFrameLocks noGrp="1"/>
          </p:cNvGraphicFramePr>
          <p:nvPr/>
        </p:nvGraphicFramePr>
        <p:xfrm>
          <a:off x="966796" y="3386038"/>
          <a:ext cx="5129204" cy="200787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1309769"/>
                <a:gridCol w="1040786"/>
                <a:gridCol w="734237"/>
                <a:gridCol w="1167597"/>
                <a:gridCol w="876815"/>
              </a:tblGrid>
              <a:tr h="272415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FAQ_TB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7241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FAID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질문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ID(PK)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TITLE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질문제목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CONTENTS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작성내용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WRITER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작성자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(FK)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INSERT_TIME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TO_CHAR(SYSDATE)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등록날짜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UPDATE_TIME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수정날짜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표 27"/>
          <p:cNvGraphicFramePr>
            <a:graphicFrameLocks noGrp="1"/>
          </p:cNvGraphicFramePr>
          <p:nvPr/>
        </p:nvGraphicFramePr>
        <p:xfrm>
          <a:off x="6321777" y="3368818"/>
          <a:ext cx="5129204" cy="225171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1309769"/>
                <a:gridCol w="1040786"/>
                <a:gridCol w="734237"/>
                <a:gridCol w="1167597"/>
                <a:gridCol w="876815"/>
              </a:tblGrid>
              <a:tr h="272415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NOTICE_TB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7241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공지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ID(PK)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TITLE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공지제목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CONTENTS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작성내용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FILE_URL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VARCHAR2(500)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첨부파일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WRITER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작성자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(FK)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INSERT_TIME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TO_CHAR(SYSDATE)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등록날짜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UPDATE_TIME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수정날짜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0"/>
            <a:ext cx="3961772" cy="921834"/>
            <a:chOff x="0" y="0"/>
            <a:chExt cx="3961772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3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2920992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프로젝트   구성</a:t>
              </a:r>
              <a:endParaRPr lang="ko-KR" altLang="en-US" sz="3600" spc="-300"/>
            </a:p>
          </p:txBody>
        </p:sp>
      </p:grpSp>
      <p:cxnSp>
        <p:nvCxnSpPr>
          <p:cNvPr id="11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6"/>
          <p:cNvSpPr txBox="1"/>
          <p:nvPr/>
        </p:nvSpPr>
        <p:spPr>
          <a:xfrm>
            <a:off x="939178" y="1071396"/>
            <a:ext cx="508623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3   </a:t>
            </a:r>
            <a:r>
              <a:rPr lang="ko-KR" altLang="en-US" sz="2200" spc="-300"/>
              <a:t>데이터베이스   스키마    구성</a:t>
            </a:r>
            <a:endParaRPr lang="ko-KR" altLang="en-US" sz="2200" spc="-300"/>
          </a:p>
        </p:txBody>
      </p:sp>
      <p:sp>
        <p:nvSpPr>
          <p:cNvPr id="21" name="순서도: 대체 처리 20"/>
          <p:cNvSpPr/>
          <p:nvPr/>
        </p:nvSpPr>
        <p:spPr>
          <a:xfrm>
            <a:off x="1081515" y="2452414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회사 정보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/>
        </p:nvGraphicFramePr>
        <p:xfrm>
          <a:off x="1062686" y="3138522"/>
          <a:ext cx="5183008" cy="249555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951195"/>
                <a:gridCol w="1023104"/>
                <a:gridCol w="779912"/>
                <a:gridCol w="1154831"/>
                <a:gridCol w="1273966"/>
              </a:tblGrid>
              <a:tr h="272415">
                <a:tc gridSpan="5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chemeClr val="accent5"/>
                          </a:solidFill>
                          <a:latin typeface="D2Coding"/>
                          <a:ea typeface="D2Coding"/>
                        </a:rPr>
                        <a:t>COMPANY_TB</a:t>
                      </a:r>
                      <a:endParaRPr lang="en-US" altLang="ko-KR" sz="1200" spc="0">
                        <a:solidFill>
                          <a:schemeClr val="accent5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 h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 hMerge="1">
                  <a:txBody>
                    <a:bodyPr wrap="square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 hMerge="1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 marL="91440" marR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7241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column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type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Default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200" spc="0">
                          <a:solidFill>
                            <a:srgbClr val="0000ff"/>
                          </a:solidFill>
                          <a:latin typeface="D2Coding"/>
                          <a:ea typeface="D2Coding"/>
                        </a:rPr>
                        <a:t>comment</a:t>
                      </a:r>
                      <a:endParaRPr lang="en-US" altLang="ko-KR" sz="1200" spc="0">
                        <a:solidFill>
                          <a:srgbClr val="0000ff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7e7e7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CPID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회사</a:t>
                      </a: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ID(PK)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NANE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회사명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INTRODUCE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회사소개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ETHICAL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VARCHAR2(1000)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 윤리경영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TERMS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VARCHAR2(2000)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이용약관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PRIVACY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VARCHAR2(2000)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개인정보처리방침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INSERT_TIME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NOT 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TO_CHAR(SYSDATE)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등록날짜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243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UPDATE_TIME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VARCHAR2(30)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-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NULL</a:t>
                      </a:r>
                      <a:endParaRPr lang="en-US" altLang="ko-KR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spc="0">
                          <a:solidFill>
                            <a:schemeClr val="tx1"/>
                          </a:solidFill>
                          <a:latin typeface="D2Coding"/>
                          <a:ea typeface="D2Coding"/>
                        </a:rPr>
                        <a:t>수정날짜</a:t>
                      </a:r>
                      <a:endParaRPr lang="ko-KR" altLang="en-US" sz="1000" spc="0">
                        <a:solidFill>
                          <a:schemeClr val="tx1"/>
                        </a:solidFill>
                        <a:latin typeface="D2Coding"/>
                        <a:ea typeface="D2Coding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rgbClr val="d0d0d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4" name="순서도: 대체 처리 23"/>
          <p:cNvSpPr/>
          <p:nvPr/>
        </p:nvSpPr>
        <p:spPr>
          <a:xfrm>
            <a:off x="7057217" y="2439357"/>
            <a:ext cx="1632856" cy="517071"/>
          </a:xfrm>
          <a:prstGeom prst="flowChartAlternateProcess">
            <a:avLst/>
          </a:prstGeom>
          <a:solidFill>
            <a:srgbClr val="9c3b00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추가 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25" name="순서도: 대체 처리 24"/>
          <p:cNvSpPr/>
          <p:nvPr/>
        </p:nvSpPr>
        <p:spPr>
          <a:xfrm>
            <a:off x="7047340" y="3170464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상영 목록 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26" name="순서도: 대체 처리 25"/>
          <p:cNvSpPr/>
          <p:nvPr/>
        </p:nvSpPr>
        <p:spPr>
          <a:xfrm>
            <a:off x="7063567" y="3802642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예매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27" name="순서도: 대체 처리 26"/>
          <p:cNvSpPr/>
          <p:nvPr/>
        </p:nvSpPr>
        <p:spPr>
          <a:xfrm>
            <a:off x="7069916" y="4427765"/>
            <a:ext cx="1632856" cy="517071"/>
          </a:xfrm>
          <a:prstGeom prst="flowChartAlternateProcess">
            <a:avLst/>
          </a:prstGeom>
          <a:solidFill>
            <a:srgbClr val="595959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76200" dir="2700000" algn="ctr" rotWithShape="0">
              <a:srgbClr val="000000">
                <a:alpha val="498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결제 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7" name="직각 삼각형 6"/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7922" y="2853813"/>
            <a:ext cx="125944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 dirty="0">
                <a:solidFill>
                  <a:schemeClr val="bg1"/>
                </a:solidFill>
              </a:rPr>
              <a:t>Part 4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6169" y="3423422"/>
            <a:ext cx="2525050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400" b="1" dirty="0">
                <a:solidFill>
                  <a:schemeClr val="bg1"/>
                </a:solidFill>
              </a:rPr>
              <a:t>일정 사항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90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D63C6BF-0C19-CB6F-3313-BD6F55DA4A69}"/>
              </a:ext>
            </a:extLst>
          </p:cNvPr>
          <p:cNvGrpSpPr/>
          <p:nvPr/>
        </p:nvGrpSpPr>
        <p:grpSpPr>
          <a:xfrm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5F41D247-73CC-A315-E289-C7CE6229BBDA}"/>
                </a:ext>
              </a:extLst>
            </p:cNvPr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>
              <a:extLst>
                <a:ext uri="{FF2B5EF4-FFF2-40B4-BE49-F238E27FC236}">
                  <a16:creationId xmlns:a16="http://schemas.microsoft.com/office/drawing/2014/main" id="{3A24034F-DC94-6E0A-EA8A-FDD12F6C1187}"/>
                </a:ext>
              </a:extLst>
            </p:cNvPr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>
              <a:extLst>
                <a:ext uri="{FF2B5EF4-FFF2-40B4-BE49-F238E27FC236}">
                  <a16:creationId xmlns:a16="http://schemas.microsoft.com/office/drawing/2014/main" id="{142CE909-F9A6-AA47-C1FA-6051481F8B19}"/>
                </a:ext>
              </a:extLst>
            </p:cNvPr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 dirty="0"/>
                <a:t>Part 4</a:t>
              </a:r>
            </a:p>
          </p:txBody>
        </p:sp>
        <p:sp>
          <p:nvSpPr>
            <p:cNvPr id="17" name="TextBox 6">
              <a:extLst>
                <a:ext uri="{FF2B5EF4-FFF2-40B4-BE49-F238E27FC236}">
                  <a16:creationId xmlns:a16="http://schemas.microsoft.com/office/drawing/2014/main" id="{8C584A46-A14C-123E-38FB-2EE9C4841AD2}"/>
                </a:ext>
              </a:extLst>
            </p:cNvPr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 dirty="0"/>
                <a:t>일정 사항</a:t>
              </a:r>
            </a:p>
          </p:txBody>
        </p:sp>
      </p:grpSp>
      <p:cxnSp>
        <p:nvCxnSpPr>
          <p:cNvPr id="18" name="직선 연결선 20">
            <a:extLst>
              <a:ext uri="{FF2B5EF4-FFF2-40B4-BE49-F238E27FC236}">
                <a16:creationId xmlns:a16="http://schemas.microsoft.com/office/drawing/2014/main" id="{FF256F4F-6FB7-C412-D63D-4A94500C3659}"/>
              </a:ext>
            </a:extLst>
          </p:cNvPr>
          <p:cNvCxnSpPr>
            <a:cxnSpLocks/>
          </p:cNvCxnSpPr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>
            <a:extLst>
              <a:ext uri="{FF2B5EF4-FFF2-40B4-BE49-F238E27FC236}">
                <a16:creationId xmlns:a16="http://schemas.microsoft.com/office/drawing/2014/main" id="{7AAC8E94-F53E-D73B-E70D-1C6FB70AAC5A}"/>
              </a:ext>
            </a:extLst>
          </p:cNvPr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 dirty="0"/>
              <a:t>1   </a:t>
            </a:r>
            <a:r>
              <a:rPr lang="ko-KR" altLang="en-US" sz="2200" spc="-300" dirty="0"/>
              <a:t>프로젝트    일정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A2A53DC0-B6BB-5630-348A-BA7E0AE822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5008491"/>
              </p:ext>
            </p:extLst>
          </p:nvPr>
        </p:nvGraphicFramePr>
        <p:xfrm>
          <a:off x="152400" y="1675390"/>
          <a:ext cx="11764116" cy="50609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0294">
                  <a:extLst>
                    <a:ext uri="{9D8B030D-6E8A-4147-A177-3AD203B41FA5}">
                      <a16:colId xmlns:a16="http://schemas.microsoft.com/office/drawing/2014/main" val="1931051033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4023905721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3078513689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85595171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1687705181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2977910640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3798274657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1103884825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3920089905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4277209044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1593350896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3485775413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3967409042"/>
                    </a:ext>
                  </a:extLst>
                </a:gridCol>
                <a:gridCol w="840294">
                  <a:extLst>
                    <a:ext uri="{9D8B030D-6E8A-4147-A177-3AD203B41FA5}">
                      <a16:colId xmlns:a16="http://schemas.microsoft.com/office/drawing/2014/main" val="398624419"/>
                    </a:ext>
                  </a:extLst>
                </a:gridCol>
              </a:tblGrid>
              <a:tr h="6326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09/20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09/23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09/24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09/26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09/27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09/30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10/02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10/04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10/07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10/08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10/10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10/11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559013"/>
                  </a:ext>
                </a:extLst>
              </a:tr>
              <a:tr h="6326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주재선정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7216"/>
                  </a:ext>
                </a:extLst>
              </a:tr>
              <a:tr h="6326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화면설계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3808998"/>
                  </a:ext>
                </a:extLst>
              </a:tr>
              <a:tr h="6326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화면구현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991064"/>
                  </a:ext>
                </a:extLst>
              </a:tr>
              <a:tr h="6326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기능설계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5992183"/>
                  </a:ext>
                </a:extLst>
              </a:tr>
              <a:tr h="6326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기능구현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278629"/>
                  </a:ext>
                </a:extLst>
              </a:tr>
              <a:tr h="6326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중간발표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544540"/>
                  </a:ext>
                </a:extLst>
              </a:tr>
              <a:tr h="6326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최종발표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904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837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23" name="순서도: 대체 처리 22"/>
          <p:cNvSpPr/>
          <p:nvPr/>
        </p:nvSpPr>
        <p:spPr>
          <a:xfrm>
            <a:off x="1046336" y="1805508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/>
              <a:t>HOME</a:t>
            </a:r>
            <a:endParaRPr lang="en-US" altLang="ko-KR" b="1">
              <a:solidFill>
                <a:schemeClr val="lt1"/>
              </a:solidFill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182812" y="2465871"/>
            <a:ext cx="8372076" cy="420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93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23" name="순서도: 대체 처리 22"/>
          <p:cNvSpPr/>
          <p:nvPr/>
        </p:nvSpPr>
        <p:spPr>
          <a:xfrm>
            <a:off x="1046336" y="1805508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로그인</a:t>
            </a:r>
            <a:endParaRPr lang="ko-KR" altLang="en-US" b="1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93515" y="2546773"/>
            <a:ext cx="8342313" cy="41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61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23" name="순서도: 대체 처리 22"/>
          <p:cNvSpPr/>
          <p:nvPr/>
        </p:nvSpPr>
        <p:spPr>
          <a:xfrm>
            <a:off x="1046336" y="1805508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회원가입</a:t>
            </a:r>
            <a:endParaRPr lang="ko-KR" altLang="en-US" b="1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73672" y="2638848"/>
            <a:ext cx="8210948" cy="407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48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23" name="순서도: 대체 처리 22"/>
          <p:cNvSpPr/>
          <p:nvPr/>
        </p:nvSpPr>
        <p:spPr>
          <a:xfrm>
            <a:off x="1046336" y="1805508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영화 리스트</a:t>
            </a:r>
            <a:endParaRPr lang="ko-KR" altLang="en-US" b="1"/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609171" y="1688172"/>
            <a:ext cx="3726237" cy="4947274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059515" y="1682137"/>
            <a:ext cx="3393282" cy="500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666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23" name="순서도: 대체 처리 22"/>
          <p:cNvSpPr/>
          <p:nvPr/>
        </p:nvSpPr>
        <p:spPr>
          <a:xfrm>
            <a:off x="1046336" y="1805508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영화 상세</a:t>
            </a:r>
            <a:endParaRPr lang="ko-KR" altLang="en-US" b="1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82967" y="2541489"/>
            <a:ext cx="2392131" cy="3969245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890067" y="2541485"/>
            <a:ext cx="2428913" cy="3937996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745982" y="2559336"/>
            <a:ext cx="2347962" cy="393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45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7" name="직각 삼각형 6"/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7922" y="2853813"/>
            <a:ext cx="116647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 dirty="0">
                <a:solidFill>
                  <a:schemeClr val="bg1"/>
                </a:solidFill>
              </a:rPr>
              <a:t>Part 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6169" y="3423422"/>
            <a:ext cx="1290738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400" b="1" dirty="0">
                <a:solidFill>
                  <a:schemeClr val="bg1"/>
                </a:solidFill>
              </a:rPr>
              <a:t>개요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0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23" name="순서도: 대체 처리 22"/>
          <p:cNvSpPr/>
          <p:nvPr/>
        </p:nvSpPr>
        <p:spPr>
          <a:xfrm>
            <a:off x="1046336" y="1805508"/>
            <a:ext cx="2029731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예매 </a:t>
            </a:r>
            <a:r>
              <a:rPr lang="en-US" altLang="ko-KR" b="1"/>
              <a:t>(</a:t>
            </a:r>
            <a:r>
              <a:rPr lang="ko-KR" altLang="en-US" b="1"/>
              <a:t>영화 선택</a:t>
            </a:r>
            <a:r>
              <a:rPr lang="en-US" altLang="ko-KR" b="1"/>
              <a:t>)</a:t>
            </a:r>
            <a:endParaRPr lang="en-US" altLang="ko-KR" b="1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10234" y="2555333"/>
            <a:ext cx="7846218" cy="404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61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30" name="순서도: 대체 처리 29"/>
          <p:cNvSpPr/>
          <p:nvPr/>
        </p:nvSpPr>
        <p:spPr>
          <a:xfrm>
            <a:off x="1046336" y="1805508"/>
            <a:ext cx="2029731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예매 </a:t>
            </a:r>
            <a:r>
              <a:rPr lang="en-US" altLang="ko-KR" b="1"/>
              <a:t>(</a:t>
            </a:r>
            <a:r>
              <a:rPr lang="ko-KR" altLang="en-US" b="1"/>
              <a:t>좌석 선택</a:t>
            </a:r>
            <a:r>
              <a:rPr lang="en-US" altLang="ko-KR" b="1"/>
              <a:t>)</a:t>
            </a:r>
            <a:endParaRPr lang="en-US" altLang="ko-KR" b="1"/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99531" y="2545018"/>
            <a:ext cx="8084343" cy="407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91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23" name="순서도: 대체 처리 22"/>
          <p:cNvSpPr/>
          <p:nvPr/>
        </p:nvSpPr>
        <p:spPr>
          <a:xfrm>
            <a:off x="1046336" y="1805508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고객 센터</a:t>
            </a:r>
            <a:endParaRPr lang="ko-KR" altLang="en-US" b="1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81250" y="2510286"/>
            <a:ext cx="7905750" cy="410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58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62484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1768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23" name="순서도: 대체 처리 22"/>
          <p:cNvSpPr/>
          <p:nvPr/>
        </p:nvSpPr>
        <p:spPr>
          <a:xfrm>
            <a:off x="1046336" y="1805508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/>
              <a:t>MY</a:t>
            </a:r>
            <a:endParaRPr lang="en-US" altLang="ko-KR" b="1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138163" y="2510902"/>
            <a:ext cx="8649890" cy="411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990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 rot="0">
            <a:off x="0" y="0"/>
            <a:ext cx="2983941" cy="921834"/>
            <a:chOff x="0" y="0"/>
            <a:chExt cx="2983941" cy="921834"/>
          </a:xfrm>
        </p:grpSpPr>
        <p:sp>
          <p:nvSpPr>
            <p:cNvPr id="14" name="직각 삼각형 13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5" name="직각 삼각형 14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16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4</a:t>
              </a:r>
              <a:endParaRPr lang="en-US" altLang="ko-KR" sz="1200"/>
            </a:p>
          </p:txBody>
        </p:sp>
        <p:sp>
          <p:nvSpPr>
            <p:cNvPr id="17" name="TextBox 6"/>
            <p:cNvSpPr txBox="1"/>
            <p:nvPr/>
          </p:nvSpPr>
          <p:spPr>
            <a:xfrm>
              <a:off x="1040780" y="121618"/>
              <a:ext cx="194316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일정 사항</a:t>
              </a:r>
              <a:endParaRPr lang="ko-KR" altLang="en-US" sz="3600" spc="-300"/>
            </a:p>
          </p:txBody>
        </p:sp>
      </p:grpSp>
      <p:cxnSp>
        <p:nvCxnSpPr>
          <p:cNvPr id="18" name="직선 연결선 20"/>
          <p:cNvCxnSpPr/>
          <p:nvPr/>
        </p:nvCxnSpPr>
        <p:spPr>
          <a:xfrm flipV="1">
            <a:off x="1063260" y="1533071"/>
            <a:ext cx="3626668" cy="144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6"/>
          <p:cNvSpPr txBox="1"/>
          <p:nvPr/>
        </p:nvSpPr>
        <p:spPr>
          <a:xfrm>
            <a:off x="939178" y="1071396"/>
            <a:ext cx="342106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spc="-300"/>
              <a:t>2   </a:t>
            </a:r>
            <a:r>
              <a:rPr lang="ko-KR" altLang="en-US" sz="2200" spc="-300"/>
              <a:t>진행   사항</a:t>
            </a:r>
            <a:endParaRPr lang="ko-KR" altLang="en-US" sz="2200" spc="-300"/>
          </a:p>
        </p:txBody>
      </p:sp>
      <p:sp>
        <p:nvSpPr>
          <p:cNvPr id="23" name="순서도: 대체 처리 22"/>
          <p:cNvSpPr/>
          <p:nvPr/>
        </p:nvSpPr>
        <p:spPr>
          <a:xfrm>
            <a:off x="1046336" y="1805508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/>
              <a:t>관리자</a:t>
            </a:r>
            <a:endParaRPr lang="ko-KR" altLang="en-US" b="1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202656" y="2558548"/>
            <a:ext cx="8203407" cy="403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670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7" name="직각 삼각형 6"/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7922" y="2853813"/>
            <a:ext cx="125944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 dirty="0">
                <a:solidFill>
                  <a:schemeClr val="bg1"/>
                </a:solidFill>
              </a:rPr>
              <a:t>Part 5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6169" y="3423422"/>
            <a:ext cx="130997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400" b="1" dirty="0">
                <a:solidFill>
                  <a:schemeClr val="bg1"/>
                </a:solidFill>
              </a:rPr>
              <a:t>Q&amp;A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06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3B18AC4-A3D9-F694-5CF0-DD572F6CC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24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0" y="0"/>
            <a:ext cx="2071831" cy="921834"/>
            <a:chOff x="0" y="0"/>
            <a:chExt cx="2071831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1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103105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개요</a:t>
              </a:r>
              <a:endParaRPr lang="ko-KR" altLang="en-US" sz="3600" spc="-300"/>
            </a:p>
          </p:txBody>
        </p:sp>
      </p:grpSp>
      <p:grpSp>
        <p:nvGrpSpPr>
          <p:cNvPr id="7" name="그룹 6"/>
          <p:cNvGrpSpPr/>
          <p:nvPr/>
        </p:nvGrpSpPr>
        <p:grpSpPr>
          <a:xfrm rot="0">
            <a:off x="939179" y="1071396"/>
            <a:ext cx="3750749" cy="476096"/>
            <a:chOff x="939179" y="1071396"/>
            <a:chExt cx="3750749" cy="476096"/>
          </a:xfrm>
        </p:grpSpPr>
        <p:cxnSp>
          <p:nvCxnSpPr>
            <p:cNvPr id="8" name="직선 연결선 20"/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6"/>
            <p:cNvSpPr txBox="1"/>
            <p:nvPr/>
          </p:nvSpPr>
          <p:spPr>
            <a:xfrm>
              <a:off x="939179" y="1071396"/>
              <a:ext cx="18523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/>
                <a:t>1   </a:t>
              </a:r>
              <a:r>
                <a:rPr lang="ko-KR" altLang="en-US" sz="2200" spc="-300"/>
                <a:t>개발   주제 </a:t>
              </a:r>
              <a:endParaRPr lang="ko-KR" altLang="en-US" sz="2200" spc="-300"/>
            </a:p>
          </p:txBody>
        </p:sp>
      </p:grp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2419" y="2690020"/>
            <a:ext cx="3733351" cy="3733351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477712" y="2690020"/>
            <a:ext cx="5226110" cy="3733351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1053603" y="1837426"/>
            <a:ext cx="38221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600" b="1">
                <a:solidFill>
                  <a:schemeClr val="accent2">
                    <a:lumMod val="50000"/>
                  </a:schemeClr>
                </a:solidFill>
              </a:rPr>
              <a:t>영화 예매 사이트</a:t>
            </a:r>
            <a:endParaRPr lang="ko-KR" altLang="en-US" sz="3600" b="1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0" y="0"/>
            <a:ext cx="2071831" cy="921834"/>
            <a:chOff x="0" y="0"/>
            <a:chExt cx="2071831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1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103105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개요</a:t>
              </a:r>
              <a:endParaRPr lang="ko-KR" altLang="en-US" sz="3600" spc="-300"/>
            </a:p>
          </p:txBody>
        </p:sp>
      </p:grpSp>
      <p:grpSp>
        <p:nvGrpSpPr>
          <p:cNvPr id="7" name="그룹 6"/>
          <p:cNvGrpSpPr/>
          <p:nvPr/>
        </p:nvGrpSpPr>
        <p:grpSpPr>
          <a:xfrm rot="0">
            <a:off x="939178" y="1071396"/>
            <a:ext cx="3750750" cy="476096"/>
            <a:chOff x="939178" y="1071396"/>
            <a:chExt cx="3750750" cy="476096"/>
          </a:xfrm>
        </p:grpSpPr>
        <p:cxnSp>
          <p:nvCxnSpPr>
            <p:cNvPr id="8" name="직선 연결선 20"/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6"/>
            <p:cNvSpPr txBox="1"/>
            <p:nvPr/>
          </p:nvSpPr>
          <p:spPr>
            <a:xfrm>
              <a:off x="939178" y="1071396"/>
              <a:ext cx="3707761" cy="4221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/>
                <a:t>2   </a:t>
              </a:r>
              <a:r>
                <a:rPr lang="ko-KR" altLang="en-US" sz="2200" spc="-300"/>
                <a:t>주제   선정   및   제안   배경</a:t>
              </a:r>
              <a:endParaRPr lang="ko-KR" altLang="en-US" sz="2200" spc="-30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sp>
        <p:nvSpPr>
          <p:cNvPr id="11" name="가로 글상자 10"/>
          <p:cNvSpPr txBox="1"/>
          <p:nvPr/>
        </p:nvSpPr>
        <p:spPr>
          <a:xfrm>
            <a:off x="1182863" y="1975555"/>
            <a:ext cx="9708446" cy="69906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200" b="1">
                <a:latin typeface="D2Coding"/>
                <a:ea typeface="D2Coding"/>
              </a:rPr>
              <a:t>-</a:t>
            </a:r>
            <a:r>
              <a:rPr lang="ko-KR" altLang="en-US" sz="2200" b="1">
                <a:latin typeface="D2Coding"/>
                <a:ea typeface="D2Coding"/>
              </a:rPr>
              <a:t> 주제 선정</a:t>
            </a:r>
            <a:endParaRPr lang="ko-KR" altLang="en-US" sz="2200" b="1">
              <a:latin typeface="D2Coding"/>
              <a:ea typeface="D2Coding"/>
            </a:endParaRPr>
          </a:p>
          <a:p>
            <a:pPr lvl="0">
              <a:defRPr/>
            </a:pPr>
            <a:r>
              <a:rPr lang="ko-KR" altLang="en-US">
                <a:latin typeface="D2Coding"/>
                <a:ea typeface="D2Coding"/>
              </a:rPr>
              <a:t>  주제 </a:t>
            </a:r>
            <a:r>
              <a:rPr lang="en-US" altLang="ko-KR">
                <a:latin typeface="D2Coding"/>
                <a:ea typeface="D2Coding"/>
              </a:rPr>
              <a:t>:</a:t>
            </a:r>
            <a:r>
              <a:rPr lang="ko-KR" altLang="en-US">
                <a:latin typeface="D2Coding"/>
                <a:ea typeface="D2Coding"/>
              </a:rPr>
              <a:t> 소핑몰 사이트 </a:t>
            </a:r>
            <a:r>
              <a:rPr lang="en-US" altLang="ko-KR">
                <a:latin typeface="D2Coding"/>
                <a:ea typeface="D2Coding"/>
              </a:rPr>
              <a:t>-&gt;</a:t>
            </a:r>
            <a:r>
              <a:rPr lang="ko-KR" altLang="en-US">
                <a:latin typeface="D2Coding"/>
                <a:ea typeface="D2Coding"/>
              </a:rPr>
              <a:t> 영화 예매 사이트</a:t>
            </a:r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01030" y="2874748"/>
            <a:ext cx="3018444" cy="3018444"/>
          </a:xfrm>
          <a:prstGeom prst="rect">
            <a:avLst/>
          </a:prstGeom>
        </p:spPr>
      </p:pic>
      <p:sp>
        <p:nvSpPr>
          <p:cNvPr id="13" name="가로 글상자 12"/>
          <p:cNvSpPr txBox="1"/>
          <p:nvPr/>
        </p:nvSpPr>
        <p:spPr>
          <a:xfrm>
            <a:off x="1040694" y="6037791"/>
            <a:ext cx="3965223" cy="484929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ko-KR" altLang="en-US" sz="1300">
                <a:solidFill>
                  <a:schemeClr val="dk1"/>
                </a:solidFill>
              </a:rPr>
              <a:t>폼목 종류가 너무 많아 분류해야 할</a:t>
            </a:r>
            <a:endParaRPr lang="ko-KR" altLang="en-US" sz="1300">
              <a:solidFill>
                <a:schemeClr val="dk1"/>
              </a:solidFill>
            </a:endParaRPr>
          </a:p>
          <a:p>
            <a:pPr lvl="0" algn="ctr">
              <a:defRPr/>
            </a:pPr>
            <a:r>
              <a:rPr lang="ko-KR" altLang="en-US" sz="1300">
                <a:solidFill>
                  <a:schemeClr val="dk1"/>
                </a:solidFill>
              </a:rPr>
              <a:t>항목 증가와 복잡도 증가</a:t>
            </a:r>
            <a:endParaRPr lang="ko-KR" altLang="en-US" sz="1300">
              <a:solidFill>
                <a:schemeClr val="dk1"/>
              </a:solidFill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362758" y="2958245"/>
            <a:ext cx="2817257" cy="2817257"/>
          </a:xfrm>
          <a:prstGeom prst="rect">
            <a:avLst/>
          </a:prstGeom>
        </p:spPr>
      </p:pic>
      <p:sp>
        <p:nvSpPr>
          <p:cNvPr id="15" name="가로 글상자 14"/>
          <p:cNvSpPr txBox="1"/>
          <p:nvPr/>
        </p:nvSpPr>
        <p:spPr>
          <a:xfrm>
            <a:off x="6768668" y="5944716"/>
            <a:ext cx="3965224" cy="67850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영화</a:t>
            </a:r>
            <a:r>
              <a:rPr xmlns:mc="http://schemas.openxmlformats.org/markup-compatibility/2006" xmlns:hp="http://schemas.haansoft.com/office/presentation/8.0" kumimoji="0" lang="en-US" altLang="ko-KR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 여행 등등 주제들 중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팀원들의 의견을 모아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영화 예매 사이트로 결정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cxnSp>
        <p:nvCxnSpPr>
          <p:cNvPr id="16" name="화살표 15"/>
          <p:cNvCxnSpPr/>
          <p:nvPr/>
        </p:nvCxnSpPr>
        <p:spPr>
          <a:xfrm flipV="1">
            <a:off x="4776000" y="4374000"/>
            <a:ext cx="2332500" cy="14999"/>
          </a:xfrm>
          <a:prstGeom prst="straightConnector1">
            <a:avLst/>
          </a:prstGeom>
          <a:ln w="5715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가로 글상자 16"/>
          <p:cNvSpPr txBox="1"/>
          <p:nvPr/>
        </p:nvSpPr>
        <p:spPr>
          <a:xfrm>
            <a:off x="4383388" y="4522116"/>
            <a:ext cx="2982723" cy="29015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단일 품목 주제로 변경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0" y="0"/>
            <a:ext cx="2071831" cy="921834"/>
            <a:chOff x="0" y="0"/>
            <a:chExt cx="2071831" cy="921834"/>
          </a:xfrm>
        </p:grpSpPr>
        <p:sp>
          <p:nvSpPr>
            <p:cNvPr id="3" name="직각 삼각형 2"/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/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Part 1</a:t>
              </a:r>
              <a:endParaRPr lang="en-US" altLang="ko-KR" sz="120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0780" y="121618"/>
              <a:ext cx="103105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/>
                <a:t>개요</a:t>
              </a:r>
              <a:endParaRPr lang="ko-KR" altLang="en-US" sz="3600" spc="-300"/>
            </a:p>
          </p:txBody>
        </p:sp>
      </p:grpSp>
      <p:grpSp>
        <p:nvGrpSpPr>
          <p:cNvPr id="7" name="그룹 6"/>
          <p:cNvGrpSpPr/>
          <p:nvPr/>
        </p:nvGrpSpPr>
        <p:grpSpPr>
          <a:xfrm rot="0">
            <a:off x="939178" y="1071396"/>
            <a:ext cx="3750750" cy="476096"/>
            <a:chOff x="939178" y="1071396"/>
            <a:chExt cx="3750750" cy="476096"/>
          </a:xfrm>
        </p:grpSpPr>
        <p:cxnSp>
          <p:nvCxnSpPr>
            <p:cNvPr id="8" name="직선 연결선 20"/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6"/>
            <p:cNvSpPr txBox="1"/>
            <p:nvPr/>
          </p:nvSpPr>
          <p:spPr>
            <a:xfrm>
              <a:off x="939178" y="1071396"/>
              <a:ext cx="3707761" cy="4221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/>
                <a:t>2   </a:t>
              </a:r>
              <a:r>
                <a:rPr lang="ko-KR" altLang="en-US" sz="2200" spc="-300"/>
                <a:t>주제   선정   및   제안   배경</a:t>
              </a:r>
              <a:endParaRPr lang="ko-KR" altLang="en-US" sz="2200" spc="-30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sp>
        <p:nvSpPr>
          <p:cNvPr id="12" name="가로 글상자 11"/>
          <p:cNvSpPr txBox="1"/>
          <p:nvPr/>
        </p:nvSpPr>
        <p:spPr>
          <a:xfrm>
            <a:off x="1182863" y="1975555"/>
            <a:ext cx="9708446" cy="422840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제안 배경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740123" y="2689746"/>
            <a:ext cx="2746754" cy="2746754"/>
          </a:xfrm>
          <a:prstGeom prst="rect">
            <a:avLst/>
          </a:prstGeom>
        </p:spPr>
      </p:pic>
      <p:sp>
        <p:nvSpPr>
          <p:cNvPr id="14" name="가로 글상자 13"/>
          <p:cNvSpPr txBox="1"/>
          <p:nvPr/>
        </p:nvSpPr>
        <p:spPr>
          <a:xfrm>
            <a:off x="1040694" y="5704416"/>
            <a:ext cx="3965223" cy="484928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사용자의 요청에 대하여 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최소한의 페이지 경로 처리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15" name="가로 글상자 14"/>
          <p:cNvSpPr txBox="1"/>
          <p:nvPr/>
        </p:nvSpPr>
        <p:spPr>
          <a:xfrm>
            <a:off x="6096000" y="5646816"/>
            <a:ext cx="3965223" cy="48395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사용자가 보기 편한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직관적인 인터페이스 개발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95404" y="2780849"/>
            <a:ext cx="2701189" cy="27011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 flipH="1">
            <a:off x="8752345" y="0"/>
            <a:ext cx="3434576" cy="3434576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7" name="직각 삼각형 6"/>
          <p:cNvSpPr/>
          <p:nvPr/>
        </p:nvSpPr>
        <p:spPr>
          <a:xfrm rot="5400000" flipH="1">
            <a:off x="8775745" y="-11154"/>
            <a:ext cx="3434576" cy="343457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 flipH="1">
            <a:off x="7246929" y="-11153"/>
            <a:ext cx="4967373" cy="4967373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 flipH="1">
            <a:off x="6070476" y="735980"/>
            <a:ext cx="6116445" cy="611644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7922" y="2853813"/>
            <a:ext cx="125944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 dirty="0">
                <a:solidFill>
                  <a:schemeClr val="bg1"/>
                </a:solidFill>
              </a:rPr>
              <a:t>Part 2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6169" y="3423422"/>
            <a:ext cx="1972015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400" b="1" dirty="0">
                <a:solidFill>
                  <a:schemeClr val="bg1"/>
                </a:solidFill>
              </a:rPr>
              <a:t>팀 소개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535259" y="2587083"/>
            <a:ext cx="556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84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59380" y="6394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D65B31D-6034-2F60-4EC9-A4F8DA1CB398}"/>
              </a:ext>
            </a:extLst>
          </p:cNvPr>
          <p:cNvSpPr/>
          <p:nvPr/>
        </p:nvSpPr>
        <p:spPr>
          <a:xfrm>
            <a:off x="241396" y="3258886"/>
            <a:ext cx="11709208" cy="3431329"/>
          </a:xfrm>
          <a:prstGeom prst="rect">
            <a:avLst/>
          </a:prstGeom>
          <a:solidFill>
            <a:srgbClr val="FFFF9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BD68B7C-7048-C58A-8FFC-72DD3D66BD34}"/>
              </a:ext>
            </a:extLst>
          </p:cNvPr>
          <p:cNvGrpSpPr/>
          <p:nvPr/>
        </p:nvGrpSpPr>
        <p:grpSpPr>
          <a:xfrm>
            <a:off x="0" y="0"/>
            <a:ext cx="2560748" cy="921834"/>
            <a:chOff x="0" y="0"/>
            <a:chExt cx="2560748" cy="921834"/>
          </a:xfrm>
        </p:grpSpPr>
        <p:sp>
          <p:nvSpPr>
            <p:cNvPr id="3" name="직각 삼각형 2">
              <a:extLst>
                <a:ext uri="{FF2B5EF4-FFF2-40B4-BE49-F238E27FC236}">
                  <a16:creationId xmlns:a16="http://schemas.microsoft.com/office/drawing/2014/main" id="{B10A3881-5484-4449-8836-41DCBD42E40F}"/>
                </a:ext>
              </a:extLst>
            </p:cNvPr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0B749F54-A2B0-E4C1-70E8-00DB5AE9BFC7}"/>
                </a:ext>
              </a:extLst>
            </p:cNvPr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8A9F0393-C436-6826-C1CB-2734C5BC1BA0}"/>
                </a:ext>
              </a:extLst>
            </p:cNvPr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 dirty="0"/>
                <a:t>Part 2</a:t>
              </a:r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5F4519AC-8181-6BE6-2463-FE3CEC35B5D5}"/>
                </a:ext>
              </a:extLst>
            </p:cNvPr>
            <p:cNvSpPr txBox="1"/>
            <p:nvPr/>
          </p:nvSpPr>
          <p:spPr>
            <a:xfrm>
              <a:off x="1040780" y="121618"/>
              <a:ext cx="1519968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 dirty="0"/>
                <a:t>팀 소개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68EACE27-1722-CC90-A675-7050B525F00F}"/>
              </a:ext>
            </a:extLst>
          </p:cNvPr>
          <p:cNvGrpSpPr/>
          <p:nvPr/>
        </p:nvGrpSpPr>
        <p:grpSpPr>
          <a:xfrm>
            <a:off x="939179" y="1071396"/>
            <a:ext cx="3750749" cy="476096"/>
            <a:chOff x="939179" y="1071396"/>
            <a:chExt cx="3750749" cy="476096"/>
          </a:xfrm>
        </p:grpSpPr>
        <p:cxnSp>
          <p:nvCxnSpPr>
            <p:cNvPr id="8" name="직선 연결선 20">
              <a:extLst>
                <a:ext uri="{FF2B5EF4-FFF2-40B4-BE49-F238E27FC236}">
                  <a16:creationId xmlns:a16="http://schemas.microsoft.com/office/drawing/2014/main" id="{AB29271F-3CAB-EADB-523E-9D8670759835}"/>
                </a:ext>
              </a:extLst>
            </p:cNvPr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ED0F098E-1B4C-A0C0-B203-497ABCCADB73}"/>
                </a:ext>
              </a:extLst>
            </p:cNvPr>
            <p:cNvSpPr txBox="1"/>
            <p:nvPr/>
          </p:nvSpPr>
          <p:spPr>
            <a:xfrm>
              <a:off x="939179" y="1071396"/>
              <a:ext cx="18523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 dirty="0"/>
                <a:t>1   </a:t>
              </a:r>
              <a:r>
                <a:rPr lang="ko-KR" altLang="en-US" sz="2200" spc="-300" dirty="0"/>
                <a:t>팀   구성도 </a:t>
              </a:r>
            </a:p>
          </p:txBody>
        </p:sp>
      </p:grp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3C5818F4-9BA8-B7D8-C8F3-6CD3CFAE313F}"/>
              </a:ext>
            </a:extLst>
          </p:cNvPr>
          <p:cNvSpPr/>
          <p:nvPr/>
        </p:nvSpPr>
        <p:spPr>
          <a:xfrm>
            <a:off x="1097642" y="1796142"/>
            <a:ext cx="1632856" cy="517071"/>
          </a:xfrm>
          <a:prstGeom prst="flowChartAlternateProcess">
            <a:avLst/>
          </a:prstGeom>
          <a:solidFill>
            <a:srgbClr val="BFE5DC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팀 명</a:t>
            </a:r>
          </a:p>
        </p:txBody>
      </p:sp>
      <p:sp>
        <p:nvSpPr>
          <p:cNvPr id="11" name="순서도: 대체 처리 10">
            <a:extLst>
              <a:ext uri="{FF2B5EF4-FFF2-40B4-BE49-F238E27FC236}">
                <a16:creationId xmlns:a16="http://schemas.microsoft.com/office/drawing/2014/main" id="{B09B5267-C9F8-3F1D-E167-EE7C32F1F7D3}"/>
              </a:ext>
            </a:extLst>
          </p:cNvPr>
          <p:cNvSpPr/>
          <p:nvPr/>
        </p:nvSpPr>
        <p:spPr>
          <a:xfrm>
            <a:off x="3085589" y="1779870"/>
            <a:ext cx="1632856" cy="517071"/>
          </a:xfrm>
          <a:prstGeom prst="flowChartAlternateProcess">
            <a:avLst/>
          </a:prstGeom>
          <a:solidFill>
            <a:schemeClr val="accent1">
              <a:lumMod val="50000"/>
              <a:lumOff val="5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ITN</a:t>
            </a:r>
            <a:endParaRPr lang="ko-KR" altLang="en-US" b="1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순서도: 대체 처리 11">
            <a:extLst>
              <a:ext uri="{FF2B5EF4-FFF2-40B4-BE49-F238E27FC236}">
                <a16:creationId xmlns:a16="http://schemas.microsoft.com/office/drawing/2014/main" id="{F32911DB-0DBD-375F-CA3B-13F3FA3AF361}"/>
              </a:ext>
            </a:extLst>
          </p:cNvPr>
          <p:cNvSpPr/>
          <p:nvPr/>
        </p:nvSpPr>
        <p:spPr>
          <a:xfrm>
            <a:off x="1097642" y="2561863"/>
            <a:ext cx="1632856" cy="517071"/>
          </a:xfrm>
          <a:prstGeom prst="flowChartAlternateProcess">
            <a:avLst/>
          </a:prstGeom>
          <a:solidFill>
            <a:srgbClr val="BFE5DC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구성도</a:t>
            </a:r>
          </a:p>
        </p:txBody>
      </p:sp>
      <p:sp>
        <p:nvSpPr>
          <p:cNvPr id="13" name="순서도: 대체 처리 12">
            <a:extLst>
              <a:ext uri="{FF2B5EF4-FFF2-40B4-BE49-F238E27FC236}">
                <a16:creationId xmlns:a16="http://schemas.microsoft.com/office/drawing/2014/main" id="{D02520D7-996F-39B8-E7B0-E078C53C7336}"/>
              </a:ext>
            </a:extLst>
          </p:cNvPr>
          <p:cNvSpPr/>
          <p:nvPr/>
        </p:nvSpPr>
        <p:spPr>
          <a:xfrm>
            <a:off x="5279572" y="3420724"/>
            <a:ext cx="1632856" cy="517071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팀장</a:t>
            </a: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C2A1C724-A1E8-6690-6EFE-423E23392A8C}"/>
              </a:ext>
            </a:extLst>
          </p:cNvPr>
          <p:cNvSpPr/>
          <p:nvPr/>
        </p:nvSpPr>
        <p:spPr>
          <a:xfrm>
            <a:off x="5279572" y="4155709"/>
            <a:ext cx="1632856" cy="517071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한율규</a:t>
            </a:r>
          </a:p>
        </p:txBody>
      </p:sp>
      <p:sp>
        <p:nvSpPr>
          <p:cNvPr id="19" name="순서도: 대체 처리 18">
            <a:extLst>
              <a:ext uri="{FF2B5EF4-FFF2-40B4-BE49-F238E27FC236}">
                <a16:creationId xmlns:a16="http://schemas.microsoft.com/office/drawing/2014/main" id="{8352D504-CEA2-4982-AFA7-D4C6074CDD41}"/>
              </a:ext>
            </a:extLst>
          </p:cNvPr>
          <p:cNvSpPr/>
          <p:nvPr/>
        </p:nvSpPr>
        <p:spPr>
          <a:xfrm>
            <a:off x="408743" y="5191521"/>
            <a:ext cx="1632856" cy="517071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팀원</a:t>
            </a:r>
          </a:p>
        </p:txBody>
      </p:sp>
      <p:sp>
        <p:nvSpPr>
          <p:cNvPr id="21" name="순서도: 대체 처리 20">
            <a:extLst>
              <a:ext uri="{FF2B5EF4-FFF2-40B4-BE49-F238E27FC236}">
                <a16:creationId xmlns:a16="http://schemas.microsoft.com/office/drawing/2014/main" id="{5CBA279B-198E-87B4-98A9-33D68C3870A6}"/>
              </a:ext>
            </a:extLst>
          </p:cNvPr>
          <p:cNvSpPr/>
          <p:nvPr/>
        </p:nvSpPr>
        <p:spPr>
          <a:xfrm>
            <a:off x="408743" y="5926506"/>
            <a:ext cx="1632856" cy="517071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권도균</a:t>
            </a:r>
          </a:p>
        </p:txBody>
      </p:sp>
      <p:sp>
        <p:nvSpPr>
          <p:cNvPr id="22" name="순서도: 대체 처리 21">
            <a:extLst>
              <a:ext uri="{FF2B5EF4-FFF2-40B4-BE49-F238E27FC236}">
                <a16:creationId xmlns:a16="http://schemas.microsoft.com/office/drawing/2014/main" id="{4B83C61E-2B3D-3EBA-8485-C934250CE971}"/>
              </a:ext>
            </a:extLst>
          </p:cNvPr>
          <p:cNvSpPr/>
          <p:nvPr/>
        </p:nvSpPr>
        <p:spPr>
          <a:xfrm>
            <a:off x="2351442" y="5191521"/>
            <a:ext cx="1632856" cy="517071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팀원</a:t>
            </a:r>
          </a:p>
        </p:txBody>
      </p:sp>
      <p:sp>
        <p:nvSpPr>
          <p:cNvPr id="23" name="순서도: 대체 처리 22">
            <a:extLst>
              <a:ext uri="{FF2B5EF4-FFF2-40B4-BE49-F238E27FC236}">
                <a16:creationId xmlns:a16="http://schemas.microsoft.com/office/drawing/2014/main" id="{911C157C-BE90-1533-DAF5-824363FF27BD}"/>
              </a:ext>
            </a:extLst>
          </p:cNvPr>
          <p:cNvSpPr/>
          <p:nvPr/>
        </p:nvSpPr>
        <p:spPr>
          <a:xfrm>
            <a:off x="2351442" y="5926506"/>
            <a:ext cx="1632856" cy="517071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심근우</a:t>
            </a:r>
          </a:p>
        </p:txBody>
      </p:sp>
      <p:sp>
        <p:nvSpPr>
          <p:cNvPr id="24" name="순서도: 대체 처리 23">
            <a:extLst>
              <a:ext uri="{FF2B5EF4-FFF2-40B4-BE49-F238E27FC236}">
                <a16:creationId xmlns:a16="http://schemas.microsoft.com/office/drawing/2014/main" id="{71ADE63E-2D76-BC43-16B5-31980F7C2E64}"/>
              </a:ext>
            </a:extLst>
          </p:cNvPr>
          <p:cNvSpPr/>
          <p:nvPr/>
        </p:nvSpPr>
        <p:spPr>
          <a:xfrm>
            <a:off x="4294141" y="5191521"/>
            <a:ext cx="1632856" cy="517071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팀원</a:t>
            </a:r>
          </a:p>
        </p:txBody>
      </p:sp>
      <p:sp>
        <p:nvSpPr>
          <p:cNvPr id="25" name="순서도: 대체 처리 24">
            <a:extLst>
              <a:ext uri="{FF2B5EF4-FFF2-40B4-BE49-F238E27FC236}">
                <a16:creationId xmlns:a16="http://schemas.microsoft.com/office/drawing/2014/main" id="{09A5CC7A-BC03-2A3C-5B67-948CF0C4DDF5}"/>
              </a:ext>
            </a:extLst>
          </p:cNvPr>
          <p:cNvSpPr/>
          <p:nvPr/>
        </p:nvSpPr>
        <p:spPr>
          <a:xfrm>
            <a:off x="4294141" y="5926506"/>
            <a:ext cx="1632856" cy="517071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오태훈</a:t>
            </a:r>
          </a:p>
        </p:txBody>
      </p:sp>
      <p:sp>
        <p:nvSpPr>
          <p:cNvPr id="26" name="순서도: 대체 처리 25">
            <a:extLst>
              <a:ext uri="{FF2B5EF4-FFF2-40B4-BE49-F238E27FC236}">
                <a16:creationId xmlns:a16="http://schemas.microsoft.com/office/drawing/2014/main" id="{54BC14B9-9EDB-23E6-091E-366633F1710B}"/>
              </a:ext>
            </a:extLst>
          </p:cNvPr>
          <p:cNvSpPr/>
          <p:nvPr/>
        </p:nvSpPr>
        <p:spPr>
          <a:xfrm>
            <a:off x="6236840" y="5191521"/>
            <a:ext cx="1632856" cy="517071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팀원</a:t>
            </a:r>
          </a:p>
        </p:txBody>
      </p:sp>
      <p:sp>
        <p:nvSpPr>
          <p:cNvPr id="27" name="순서도: 대체 처리 26">
            <a:extLst>
              <a:ext uri="{FF2B5EF4-FFF2-40B4-BE49-F238E27FC236}">
                <a16:creationId xmlns:a16="http://schemas.microsoft.com/office/drawing/2014/main" id="{42F9ED62-92F4-6505-02C3-1138B5F782BB}"/>
              </a:ext>
            </a:extLst>
          </p:cNvPr>
          <p:cNvSpPr/>
          <p:nvPr/>
        </p:nvSpPr>
        <p:spPr>
          <a:xfrm>
            <a:off x="6236840" y="5926506"/>
            <a:ext cx="1632856" cy="517071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김용환</a:t>
            </a:r>
          </a:p>
        </p:txBody>
      </p:sp>
      <p:sp>
        <p:nvSpPr>
          <p:cNvPr id="30" name="순서도: 대체 처리 29">
            <a:extLst>
              <a:ext uri="{FF2B5EF4-FFF2-40B4-BE49-F238E27FC236}">
                <a16:creationId xmlns:a16="http://schemas.microsoft.com/office/drawing/2014/main" id="{AA6CB493-DD5A-344E-9B51-5781F741B378}"/>
              </a:ext>
            </a:extLst>
          </p:cNvPr>
          <p:cNvSpPr/>
          <p:nvPr/>
        </p:nvSpPr>
        <p:spPr>
          <a:xfrm>
            <a:off x="8179539" y="5191521"/>
            <a:ext cx="1632856" cy="517071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팀원</a:t>
            </a:r>
          </a:p>
        </p:txBody>
      </p:sp>
      <p:sp>
        <p:nvSpPr>
          <p:cNvPr id="31" name="순서도: 대체 처리 30">
            <a:extLst>
              <a:ext uri="{FF2B5EF4-FFF2-40B4-BE49-F238E27FC236}">
                <a16:creationId xmlns:a16="http://schemas.microsoft.com/office/drawing/2014/main" id="{14AB82AB-A992-5FEB-F3E3-97CC7EF06566}"/>
              </a:ext>
            </a:extLst>
          </p:cNvPr>
          <p:cNvSpPr/>
          <p:nvPr/>
        </p:nvSpPr>
        <p:spPr>
          <a:xfrm>
            <a:off x="8179539" y="5926506"/>
            <a:ext cx="1632856" cy="517071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서준병</a:t>
            </a:r>
          </a:p>
        </p:txBody>
      </p:sp>
      <p:sp>
        <p:nvSpPr>
          <p:cNvPr id="32" name="순서도: 대체 처리 31">
            <a:extLst>
              <a:ext uri="{FF2B5EF4-FFF2-40B4-BE49-F238E27FC236}">
                <a16:creationId xmlns:a16="http://schemas.microsoft.com/office/drawing/2014/main" id="{0ED15364-F0A3-06FE-5E58-2EB1C3962FDB}"/>
              </a:ext>
            </a:extLst>
          </p:cNvPr>
          <p:cNvSpPr/>
          <p:nvPr/>
        </p:nvSpPr>
        <p:spPr>
          <a:xfrm>
            <a:off x="10122238" y="5191521"/>
            <a:ext cx="1632856" cy="517071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팀원</a:t>
            </a:r>
          </a:p>
        </p:txBody>
      </p:sp>
      <p:sp>
        <p:nvSpPr>
          <p:cNvPr id="33" name="순서도: 대체 처리 32">
            <a:extLst>
              <a:ext uri="{FF2B5EF4-FFF2-40B4-BE49-F238E27FC236}">
                <a16:creationId xmlns:a16="http://schemas.microsoft.com/office/drawing/2014/main" id="{586A9043-7C01-ACF9-12A1-4DCB393D3A58}"/>
              </a:ext>
            </a:extLst>
          </p:cNvPr>
          <p:cNvSpPr/>
          <p:nvPr/>
        </p:nvSpPr>
        <p:spPr>
          <a:xfrm>
            <a:off x="10122238" y="5926506"/>
            <a:ext cx="1632856" cy="517071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이준민</a:t>
            </a:r>
          </a:p>
        </p:txBody>
      </p:sp>
    </p:spTree>
    <p:extLst>
      <p:ext uri="{BB962C8B-B14F-4D97-AF65-F5344CB8AC3E}">
        <p14:creationId xmlns:p14="http://schemas.microsoft.com/office/powerpoint/2010/main" val="189820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739992" y="6447972"/>
            <a:ext cx="2358571" cy="371928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8C4ADD-9F8B-6BE8-14F2-3EDAA8A86605}"/>
              </a:ext>
            </a:extLst>
          </p:cNvPr>
          <p:cNvGrpSpPr/>
          <p:nvPr/>
        </p:nvGrpSpPr>
        <p:grpSpPr>
          <a:xfrm>
            <a:off x="0" y="0"/>
            <a:ext cx="2560748" cy="921834"/>
            <a:chOff x="0" y="0"/>
            <a:chExt cx="2560748" cy="921834"/>
          </a:xfrm>
        </p:grpSpPr>
        <p:sp>
          <p:nvSpPr>
            <p:cNvPr id="3" name="직각 삼각형 2">
              <a:extLst>
                <a:ext uri="{FF2B5EF4-FFF2-40B4-BE49-F238E27FC236}">
                  <a16:creationId xmlns:a16="http://schemas.microsoft.com/office/drawing/2014/main" id="{85A21D72-5122-69F8-885F-EBEF176455EE}"/>
                </a:ext>
              </a:extLst>
            </p:cNvPr>
            <p:cNvSpPr/>
            <p:nvPr/>
          </p:nvSpPr>
          <p:spPr>
            <a:xfrm>
              <a:off x="0" y="0"/>
              <a:ext cx="769434" cy="769434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D7AC7450-0177-A99A-0C96-363273EA4281}"/>
                </a:ext>
              </a:extLst>
            </p:cNvPr>
            <p:cNvSpPr/>
            <p:nvPr/>
          </p:nvSpPr>
          <p:spPr>
            <a:xfrm rot="5400000">
              <a:off x="152400" y="152400"/>
              <a:ext cx="769434" cy="7694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 sz="120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A9F0BDCA-790B-EC91-4465-79C0DCEA5477}"/>
                </a:ext>
              </a:extLst>
            </p:cNvPr>
            <p:cNvSpPr txBox="1"/>
            <p:nvPr/>
          </p:nvSpPr>
          <p:spPr>
            <a:xfrm>
              <a:off x="152400" y="167785"/>
              <a:ext cx="553228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 dirty="0"/>
                <a:t>Part 2</a:t>
              </a:r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F029E840-1AB2-09FC-2651-5DCFBE35BDC3}"/>
                </a:ext>
              </a:extLst>
            </p:cNvPr>
            <p:cNvSpPr txBox="1"/>
            <p:nvPr/>
          </p:nvSpPr>
          <p:spPr>
            <a:xfrm>
              <a:off x="1040780" y="121618"/>
              <a:ext cx="1519968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 spc="-300" dirty="0"/>
                <a:t>팀 소개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57B605F-1882-9EF7-E603-B1797032AC27}"/>
              </a:ext>
            </a:extLst>
          </p:cNvPr>
          <p:cNvGrpSpPr/>
          <p:nvPr/>
        </p:nvGrpSpPr>
        <p:grpSpPr>
          <a:xfrm>
            <a:off x="939179" y="1071396"/>
            <a:ext cx="3750749" cy="476096"/>
            <a:chOff x="939179" y="1071396"/>
            <a:chExt cx="3750749" cy="476096"/>
          </a:xfrm>
        </p:grpSpPr>
        <p:cxnSp>
          <p:nvCxnSpPr>
            <p:cNvPr id="8" name="직선 연결선 20">
              <a:extLst>
                <a:ext uri="{FF2B5EF4-FFF2-40B4-BE49-F238E27FC236}">
                  <a16:creationId xmlns:a16="http://schemas.microsoft.com/office/drawing/2014/main" id="{D8FBD508-6A23-4F1F-509D-4F18CCD6E593}"/>
                </a:ext>
              </a:extLst>
            </p:cNvPr>
            <p:cNvCxnSpPr/>
            <p:nvPr/>
          </p:nvCxnSpPr>
          <p:spPr>
            <a:xfrm flipV="1">
              <a:off x="1063260" y="1533071"/>
              <a:ext cx="3626668" cy="1442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85D62152-8375-F408-C4BD-42D583507A1C}"/>
                </a:ext>
              </a:extLst>
            </p:cNvPr>
            <p:cNvSpPr txBox="1"/>
            <p:nvPr/>
          </p:nvSpPr>
          <p:spPr>
            <a:xfrm>
              <a:off x="939179" y="1071396"/>
              <a:ext cx="18523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200" spc="-300" dirty="0"/>
                <a:t>2   </a:t>
              </a:r>
              <a:r>
                <a:rPr lang="ko-KR" altLang="en-US" sz="2200" spc="-300" dirty="0"/>
                <a:t>팀원   역할</a:t>
              </a:r>
            </a:p>
          </p:txBody>
        </p:sp>
      </p:grp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BAD523E0-F44A-1952-689E-E213BD19AC59}"/>
              </a:ext>
            </a:extLst>
          </p:cNvPr>
          <p:cNvSpPr/>
          <p:nvPr/>
        </p:nvSpPr>
        <p:spPr>
          <a:xfrm>
            <a:off x="1743185" y="2883053"/>
            <a:ext cx="1632856" cy="517071"/>
          </a:xfrm>
          <a:prstGeom prst="flowChartAlternateProcess">
            <a:avLst/>
          </a:prstGeom>
          <a:solidFill>
            <a:schemeClr val="accent1">
              <a:lumMod val="50000"/>
              <a:lumOff val="5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한율규</a:t>
            </a:r>
          </a:p>
        </p:txBody>
      </p:sp>
      <p:sp>
        <p:nvSpPr>
          <p:cNvPr id="11" name="순서도: 대체 처리 10">
            <a:extLst>
              <a:ext uri="{FF2B5EF4-FFF2-40B4-BE49-F238E27FC236}">
                <a16:creationId xmlns:a16="http://schemas.microsoft.com/office/drawing/2014/main" id="{F13E1C81-6224-20AD-6D17-12C4DB0F5BA8}"/>
              </a:ext>
            </a:extLst>
          </p:cNvPr>
          <p:cNvSpPr/>
          <p:nvPr/>
        </p:nvSpPr>
        <p:spPr>
          <a:xfrm>
            <a:off x="5200067" y="2350886"/>
            <a:ext cx="4875080" cy="1524646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풀 스택 개발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데이터 베이스 설계 및 관리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소스 코드 관리</a:t>
            </a:r>
          </a:p>
          <a:p>
            <a:pPr>
              <a:defRPr/>
            </a:pP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▪ 발표 자료 작성 및 발표 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9F02DB3-5F7A-3845-7E5D-85C7D138FEA7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3376041" y="3113209"/>
            <a:ext cx="1824026" cy="283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812C3E90-3F58-1968-EA28-47EC4313B75B}"/>
              </a:ext>
            </a:extLst>
          </p:cNvPr>
          <p:cNvSpPr/>
          <p:nvPr/>
        </p:nvSpPr>
        <p:spPr>
          <a:xfrm>
            <a:off x="1743185" y="4803165"/>
            <a:ext cx="1632856" cy="517071"/>
          </a:xfrm>
          <a:prstGeom prst="flowChartAlternateProcess">
            <a:avLst/>
          </a:prstGeom>
          <a:solidFill>
            <a:srgbClr val="78DA70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b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권도균</a:t>
            </a:r>
            <a:endParaRPr lang="ko-KR" altLang="en-US" b="1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5" name="순서도: 대체 처리 14"/>
          <p:cNvSpPr/>
          <p:nvPr/>
        </p:nvSpPr>
        <p:spPr>
          <a:xfrm>
            <a:off x="5200067" y="4437809"/>
            <a:ext cx="4875080" cy="1210872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풀 스택 개발</a:t>
            </a:r>
            <a:endParaRPr lang="ko-KR" altLang="en-US">
              <a:solidFill>
                <a:schemeClr val="tx1"/>
              </a:solidFill>
              <a:latin typeface="D2Coding"/>
              <a:ea typeface="D2Coding"/>
            </a:endParaRPr>
          </a:p>
          <a:p>
            <a:pPr lvl="0">
              <a:defRPr/>
            </a:pPr>
            <a:r>
              <a:rPr lang="ko-KR" altLang="en-US">
                <a:solidFill>
                  <a:schemeClr val="tx1"/>
                </a:solidFill>
                <a:latin typeface="D2Coding"/>
                <a:ea typeface="D2Coding"/>
              </a:rPr>
              <a:t>▪ 고객센터 페이지 담당</a:t>
            </a:r>
            <a:endParaRPr lang="en-US" altLang="ko-KR">
              <a:solidFill>
                <a:schemeClr val="tx1"/>
              </a:solidFill>
              <a:latin typeface="D2Coding"/>
              <a:ea typeface="D2Coding"/>
            </a:endParaRPr>
          </a:p>
        </p:txBody>
      </p:sp>
      <p:cxnSp>
        <p:nvCxnSpPr>
          <p:cNvPr id="16" name="직선 연결선 15"/>
          <p:cNvCxnSpPr>
            <a:stCxn id="14" idx="3"/>
            <a:endCxn id="15" idx="1"/>
          </p:cNvCxnSpPr>
          <p:nvPr/>
        </p:nvCxnSpPr>
        <p:spPr>
          <a:xfrm flipV="1">
            <a:off x="3376041" y="5043245"/>
            <a:ext cx="1824026" cy="184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391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1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560"/>
      </a:accent1>
      <a:accent2>
        <a:srgbClr val="1c91f9"/>
      </a:accent2>
      <a:accent3>
        <a:srgbClr val="d5835e"/>
      </a:accent3>
      <a:accent4>
        <a:srgbClr val="f6d0ab"/>
      </a:accent4>
      <a:accent5>
        <a:srgbClr val="f9ab8f"/>
      </a:accent5>
      <a:accent6>
        <a:srgbClr val="e7e0d1"/>
      </a:accent6>
      <a:hlink>
        <a:srgbClr val="3f3f3f"/>
      </a:hlink>
      <a:folHlink>
        <a:srgbClr val="3f3f3f"/>
      </a:folHlink>
    </a:clrScheme>
    <a:fontScheme name="Pretendard ExtraBold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525</ep:Words>
  <ep:PresentationFormat>와이드스크린</ep:PresentationFormat>
  <ep:Paragraphs>199</ep:Paragraphs>
  <ep:Slides>36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ep:HeadingPairs>
  <ep:TitlesOfParts>
    <vt:vector size="37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  <vt:lpstr>슬라이드 34</vt:lpstr>
      <vt:lpstr>슬라이드 35</vt:lpstr>
      <vt:lpstr>슬라이드 36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2021-12-28T06:54:01.000</dcterms:created>
  <dc:creator>Yu Saebyeol</dc:creator>
  <cp:lastModifiedBy>KTE</cp:lastModifiedBy>
  <dcterms:modified xsi:type="dcterms:W3CDTF">2024-09-30T00:53:32.968</dcterms:modified>
  <cp:revision>102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